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59"/>
  </p:notesMasterIdLst>
  <p:sldIdLst>
    <p:sldId id="321" r:id="rId5"/>
    <p:sldId id="322" r:id="rId6"/>
    <p:sldId id="333" r:id="rId7"/>
    <p:sldId id="334" r:id="rId8"/>
    <p:sldId id="336" r:id="rId9"/>
    <p:sldId id="335" r:id="rId10"/>
    <p:sldId id="337" r:id="rId11"/>
    <p:sldId id="339" r:id="rId12"/>
    <p:sldId id="338" r:id="rId13"/>
    <p:sldId id="341" r:id="rId14"/>
    <p:sldId id="418" r:id="rId15"/>
    <p:sldId id="355" r:id="rId16"/>
    <p:sldId id="340" r:id="rId17"/>
    <p:sldId id="342" r:id="rId18"/>
    <p:sldId id="346" r:id="rId19"/>
    <p:sldId id="410" r:id="rId20"/>
    <p:sldId id="411" r:id="rId21"/>
    <p:sldId id="347" r:id="rId22"/>
    <p:sldId id="398" r:id="rId23"/>
    <p:sldId id="423" r:id="rId24"/>
    <p:sldId id="407" r:id="rId25"/>
    <p:sldId id="412" r:id="rId26"/>
    <p:sldId id="350" r:id="rId27"/>
    <p:sldId id="421" r:id="rId28"/>
    <p:sldId id="422" r:id="rId29"/>
    <p:sldId id="359" r:id="rId30"/>
    <p:sldId id="360" r:id="rId31"/>
    <p:sldId id="361" r:id="rId32"/>
    <p:sldId id="362" r:id="rId33"/>
    <p:sldId id="363" r:id="rId34"/>
    <p:sldId id="419" r:id="rId35"/>
    <p:sldId id="367" r:id="rId36"/>
    <p:sldId id="417" r:id="rId37"/>
    <p:sldId id="368" r:id="rId38"/>
    <p:sldId id="371" r:id="rId39"/>
    <p:sldId id="403" r:id="rId40"/>
    <p:sldId id="374" r:id="rId41"/>
    <p:sldId id="375" r:id="rId42"/>
    <p:sldId id="377" r:id="rId43"/>
    <p:sldId id="378" r:id="rId44"/>
    <p:sldId id="379" r:id="rId45"/>
    <p:sldId id="369" r:id="rId46"/>
    <p:sldId id="370" r:id="rId47"/>
    <p:sldId id="380" r:id="rId48"/>
    <p:sldId id="409" r:id="rId49"/>
    <p:sldId id="382" r:id="rId50"/>
    <p:sldId id="383" r:id="rId51"/>
    <p:sldId id="384" r:id="rId52"/>
    <p:sldId id="385" r:id="rId53"/>
    <p:sldId id="386" r:id="rId54"/>
    <p:sldId id="388" r:id="rId55"/>
    <p:sldId id="389" r:id="rId56"/>
    <p:sldId id="390" r:id="rId57"/>
    <p:sldId id="331" r:id="rId58"/>
  </p:sldIdLst>
  <p:sldSz cx="12192000" cy="6858000"/>
  <p:notesSz cx="6858000" cy="9144000"/>
  <p:embeddedFontLst>
    <p:embeddedFont>
      <p:font typeface="Calibri" panose="020F0502020204030204" pitchFamily="34" charset="0"/>
      <p:regular r:id="rId60"/>
      <p:bold r:id="rId61"/>
      <p:italic r:id="rId62"/>
      <p:boldItalic r:id="rId63"/>
    </p:embeddedFont>
    <p:embeddedFont>
      <p:font typeface="Microsoft Sans Serif" panose="020B0604020202020204" pitchFamily="34" charset="0"/>
      <p:regular r:id="rId64"/>
    </p:embeddedFont>
    <p:embeddedFont>
      <p:font typeface="Roboto" panose="020B0604020202020204" charset="0"/>
      <p:regular r:id="rId65"/>
      <p:bold r:id="rId66"/>
      <p:italic r:id="rId67"/>
      <p:boldItalic r:id="rId68"/>
    </p:embeddedFont>
    <p:embeddedFont>
      <p:font typeface="Roboto Medium" panose="020B060402020202020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17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ir/umyEE3xRpltK8du7/hriuYsE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tt, Karen" initials="KK" lastIdx="1" clrIdx="0">
    <p:extLst>
      <p:ext uri="{19B8F6BF-5375-455C-9EA6-DF929625EA0E}">
        <p15:presenceInfo xmlns:p15="http://schemas.microsoft.com/office/powerpoint/2012/main" userId="S-1-5-21-1827217304-2091263002-624655392-387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6E56DE-2C4E-4503-A47B-6EF7F9093A8B}">
  <a:tblStyle styleId="{3B6E56DE-2C4E-4503-A47B-6EF7F9093A8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8"/>
          </a:solidFill>
        </a:fill>
      </a:tcStyle>
    </a:wholeTbl>
    <a:band1H>
      <a:tcTxStyle/>
      <a:tcStyle>
        <a:tcBdr/>
        <a:fill>
          <a:solidFill>
            <a:srgbClr val="CACBCD"/>
          </a:solidFill>
        </a:fill>
      </a:tcStyle>
    </a:band1H>
    <a:band2H>
      <a:tcTxStyle/>
      <a:tcStyle>
        <a:tcBdr/>
      </a:tcStyle>
    </a:band2H>
    <a:band1V>
      <a:tcTxStyle/>
      <a:tcStyle>
        <a:tcBdr/>
        <a:fill>
          <a:solidFill>
            <a:srgbClr val="CACB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3" autoAdjust="0"/>
    <p:restoredTop sz="94660"/>
  </p:normalViewPr>
  <p:slideViewPr>
    <p:cSldViewPr snapToGrid="0">
      <p:cViewPr varScale="1">
        <p:scale>
          <a:sx n="101" d="100"/>
          <a:sy n="101" d="100"/>
        </p:scale>
        <p:origin x="888" y="108"/>
      </p:cViewPr>
      <p:guideLst>
        <p:guide orient="horz" pos="2160"/>
        <p:guide pos="4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4.fntdata"/><Relationship Id="rId68" Type="http://schemas.openxmlformats.org/officeDocument/2006/relationships/font" Target="fonts/font9.fntdata"/><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font" Target="fonts/font2.fntdata"/><Relationship Id="rId95"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1.fntdata"/><Relationship Id="rId65" Type="http://schemas.openxmlformats.org/officeDocument/2006/relationships/font" Target="fonts/font6.fntdata"/><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5.fntdata"/><Relationship Id="rId69" Type="http://schemas.openxmlformats.org/officeDocument/2006/relationships/font" Target="fonts/font10.fntdata"/><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3.fntdata"/><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3.fntdata"/><Relationship Id="rId70" Type="http://schemas.openxmlformats.org/officeDocument/2006/relationships/font" Target="fonts/font11.fntdata"/><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E3D2C-E98E-47EF-BEFD-7734005A9102}"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BB970E8B-1C87-444B-A318-F1FD8632611E}">
      <dgm:prSet phldrT="[Text]"/>
      <dgm:spPr/>
      <dgm:t>
        <a:bodyPr/>
        <a:lstStyle/>
        <a:p>
          <a:r>
            <a:rPr lang="en-US"/>
            <a:t>Community Input</a:t>
          </a:r>
          <a:endParaRPr lang="en-US" dirty="0"/>
        </a:p>
      </dgm:t>
    </dgm:pt>
    <dgm:pt modelId="{053F32EC-3EBC-49E8-BD53-A12E388E5A15}" type="parTrans" cxnId="{DC5B2C64-0481-4D61-9DB7-1FF2D43D37DC}">
      <dgm:prSet/>
      <dgm:spPr/>
      <dgm:t>
        <a:bodyPr/>
        <a:lstStyle/>
        <a:p>
          <a:endParaRPr lang="en-US"/>
        </a:p>
      </dgm:t>
    </dgm:pt>
    <dgm:pt modelId="{C8841903-C1F3-43C3-9217-B12BD2979F98}" type="sibTrans" cxnId="{DC5B2C64-0481-4D61-9DB7-1FF2D43D37DC}">
      <dgm:prSet/>
      <dgm:spPr/>
      <dgm:t>
        <a:bodyPr/>
        <a:lstStyle/>
        <a:p>
          <a:endParaRPr lang="en-US"/>
        </a:p>
      </dgm:t>
    </dgm:pt>
    <dgm:pt modelId="{5809B48B-8C72-4D92-B339-C9195A689D1F}">
      <dgm:prSet phldrT="[Text]"/>
      <dgm:spPr/>
      <dgm:t>
        <a:bodyPr/>
        <a:lstStyle/>
        <a:p>
          <a:r>
            <a:rPr lang="en-US"/>
            <a:t>MHSA Advisory</a:t>
          </a:r>
        </a:p>
        <a:p>
          <a:r>
            <a:rPr lang="en-US"/>
            <a:t>Committee</a:t>
          </a:r>
        </a:p>
        <a:p>
          <a:r>
            <a:rPr lang="en-US"/>
            <a:t>Input </a:t>
          </a:r>
          <a:endParaRPr lang="en-US" dirty="0"/>
        </a:p>
      </dgm:t>
    </dgm:pt>
    <dgm:pt modelId="{5431219C-3385-440B-808B-0972033C129A}" type="parTrans" cxnId="{A0581FF9-6FE1-4418-B500-8F7FD4C4AE35}">
      <dgm:prSet/>
      <dgm:spPr/>
      <dgm:t>
        <a:bodyPr/>
        <a:lstStyle/>
        <a:p>
          <a:endParaRPr lang="en-US"/>
        </a:p>
      </dgm:t>
    </dgm:pt>
    <dgm:pt modelId="{D999B33B-BF96-485D-B53B-A4E1A16F2F6A}" type="sibTrans" cxnId="{A0581FF9-6FE1-4418-B500-8F7FD4C4AE35}">
      <dgm:prSet/>
      <dgm:spPr/>
      <dgm:t>
        <a:bodyPr/>
        <a:lstStyle/>
        <a:p>
          <a:endParaRPr lang="en-US"/>
        </a:p>
      </dgm:t>
    </dgm:pt>
    <dgm:pt modelId="{A064B3FF-13EA-46F1-9C32-0022C24C7847}">
      <dgm:prSet phldrT="[Text]"/>
      <dgm:spPr/>
      <dgm:t>
        <a:bodyPr/>
        <a:lstStyle/>
        <a:p>
          <a:r>
            <a:rPr lang="en-US"/>
            <a:t>Staff Input</a:t>
          </a:r>
          <a:endParaRPr lang="en-US" dirty="0"/>
        </a:p>
      </dgm:t>
    </dgm:pt>
    <dgm:pt modelId="{42B05ABE-1FD8-41A7-89FA-4542FEC38067}" type="parTrans" cxnId="{8B5351F7-9795-43BA-A6E5-DDCE7ED751B3}">
      <dgm:prSet/>
      <dgm:spPr/>
      <dgm:t>
        <a:bodyPr/>
        <a:lstStyle/>
        <a:p>
          <a:endParaRPr lang="en-US"/>
        </a:p>
      </dgm:t>
    </dgm:pt>
    <dgm:pt modelId="{FBC91795-5B3D-4F6B-AADC-2B6699DFDDE7}" type="sibTrans" cxnId="{8B5351F7-9795-43BA-A6E5-DDCE7ED751B3}">
      <dgm:prSet/>
      <dgm:spPr/>
      <dgm:t>
        <a:bodyPr/>
        <a:lstStyle/>
        <a:p>
          <a:endParaRPr lang="en-US"/>
        </a:p>
      </dgm:t>
    </dgm:pt>
    <dgm:pt modelId="{0136C42E-82B0-4FAD-B5C9-33F5578417D5}">
      <dgm:prSet phldrT="[Text]"/>
      <dgm:spPr/>
      <dgm:t>
        <a:bodyPr/>
        <a:lstStyle/>
        <a:p>
          <a:r>
            <a:rPr lang="en-US"/>
            <a:t>Department &amp; Division </a:t>
          </a:r>
          <a:endParaRPr lang="en-US" dirty="0"/>
        </a:p>
      </dgm:t>
    </dgm:pt>
    <dgm:pt modelId="{1118341B-CE5A-489D-9BFC-D7FA2EE43817}" type="sibTrans" cxnId="{9DBC3F0B-D3EE-4932-B3F2-A38DF38B8045}">
      <dgm:prSet/>
      <dgm:spPr/>
      <dgm:t>
        <a:bodyPr/>
        <a:lstStyle/>
        <a:p>
          <a:endParaRPr lang="en-US"/>
        </a:p>
      </dgm:t>
    </dgm:pt>
    <dgm:pt modelId="{064B9202-BD44-498E-B65C-9FC389A49502}" type="parTrans" cxnId="{9DBC3F0B-D3EE-4932-B3F2-A38DF38B8045}">
      <dgm:prSet/>
      <dgm:spPr/>
      <dgm:t>
        <a:bodyPr/>
        <a:lstStyle/>
        <a:p>
          <a:endParaRPr lang="en-US"/>
        </a:p>
      </dgm:t>
    </dgm:pt>
    <dgm:pt modelId="{52B8EC4F-A692-4367-A60F-B44C767646FA}" type="pres">
      <dgm:prSet presAssocID="{F78E3D2C-E98E-47EF-BEFD-7734005A9102}" presName="compositeShape" presStyleCnt="0">
        <dgm:presLayoutVars>
          <dgm:chMax val="9"/>
          <dgm:dir/>
          <dgm:resizeHandles val="exact"/>
        </dgm:presLayoutVars>
      </dgm:prSet>
      <dgm:spPr/>
    </dgm:pt>
    <dgm:pt modelId="{C0E39D98-D130-461A-BCD3-461FD650BE4E}" type="pres">
      <dgm:prSet presAssocID="{F78E3D2C-E98E-47EF-BEFD-7734005A9102}" presName="triangle1" presStyleLbl="node1" presStyleIdx="0" presStyleCnt="4">
        <dgm:presLayoutVars>
          <dgm:bulletEnabled val="1"/>
        </dgm:presLayoutVars>
      </dgm:prSet>
      <dgm:spPr/>
    </dgm:pt>
    <dgm:pt modelId="{434BFCA4-B076-4302-9360-D2E66C92CBD2}" type="pres">
      <dgm:prSet presAssocID="{F78E3D2C-E98E-47EF-BEFD-7734005A9102}" presName="triangle2" presStyleLbl="node1" presStyleIdx="1" presStyleCnt="4">
        <dgm:presLayoutVars>
          <dgm:bulletEnabled val="1"/>
        </dgm:presLayoutVars>
      </dgm:prSet>
      <dgm:spPr/>
    </dgm:pt>
    <dgm:pt modelId="{854FAFD2-A258-4308-B761-AD6FA86728D2}" type="pres">
      <dgm:prSet presAssocID="{F78E3D2C-E98E-47EF-BEFD-7734005A9102}" presName="triangle3" presStyleLbl="node1" presStyleIdx="2" presStyleCnt="4">
        <dgm:presLayoutVars>
          <dgm:bulletEnabled val="1"/>
        </dgm:presLayoutVars>
      </dgm:prSet>
      <dgm:spPr/>
    </dgm:pt>
    <dgm:pt modelId="{ED471284-FF0E-47F5-81B6-461F4E504630}" type="pres">
      <dgm:prSet presAssocID="{F78E3D2C-E98E-47EF-BEFD-7734005A9102}" presName="triangle4" presStyleLbl="node1" presStyleIdx="3" presStyleCnt="4">
        <dgm:presLayoutVars>
          <dgm:bulletEnabled val="1"/>
        </dgm:presLayoutVars>
      </dgm:prSet>
      <dgm:spPr/>
    </dgm:pt>
  </dgm:ptLst>
  <dgm:cxnLst>
    <dgm:cxn modelId="{9DBC3F0B-D3EE-4932-B3F2-A38DF38B8045}" srcId="{F78E3D2C-E98E-47EF-BEFD-7734005A9102}" destId="{0136C42E-82B0-4FAD-B5C9-33F5578417D5}" srcOrd="0" destOrd="0" parTransId="{064B9202-BD44-498E-B65C-9FC389A49502}" sibTransId="{1118341B-CE5A-489D-9BFC-D7FA2EE43817}"/>
    <dgm:cxn modelId="{2560A917-87F2-1446-AE44-C2FCFDEE9CCF}" type="presOf" srcId="{F78E3D2C-E98E-47EF-BEFD-7734005A9102}" destId="{52B8EC4F-A692-4367-A60F-B44C767646FA}" srcOrd="0" destOrd="0" presId="urn:microsoft.com/office/officeart/2005/8/layout/pyramid4"/>
    <dgm:cxn modelId="{4A26273F-582A-0E4F-B1A2-9B3A609C4B3D}" type="presOf" srcId="{5809B48B-8C72-4D92-B339-C9195A689D1F}" destId="{854FAFD2-A258-4308-B761-AD6FA86728D2}" srcOrd="0" destOrd="0" presId="urn:microsoft.com/office/officeart/2005/8/layout/pyramid4"/>
    <dgm:cxn modelId="{DC5B2C64-0481-4D61-9DB7-1FF2D43D37DC}" srcId="{F78E3D2C-E98E-47EF-BEFD-7734005A9102}" destId="{BB970E8B-1C87-444B-A318-F1FD8632611E}" srcOrd="1" destOrd="0" parTransId="{053F32EC-3EBC-49E8-BD53-A12E388E5A15}" sibTransId="{C8841903-C1F3-43C3-9217-B12BD2979F98}"/>
    <dgm:cxn modelId="{A5E53378-A28C-E944-9E12-A9C4A2C20FDA}" type="presOf" srcId="{BB970E8B-1C87-444B-A318-F1FD8632611E}" destId="{434BFCA4-B076-4302-9360-D2E66C92CBD2}" srcOrd="0" destOrd="0" presId="urn:microsoft.com/office/officeart/2005/8/layout/pyramid4"/>
    <dgm:cxn modelId="{410F0E59-C6BD-144E-A5AA-BFF376135A3F}" type="presOf" srcId="{A064B3FF-13EA-46F1-9C32-0022C24C7847}" destId="{ED471284-FF0E-47F5-81B6-461F4E504630}" srcOrd="0" destOrd="0" presId="urn:microsoft.com/office/officeart/2005/8/layout/pyramid4"/>
    <dgm:cxn modelId="{04C1267D-33A7-0D4D-A299-BB19CA8CA0B1}" type="presOf" srcId="{0136C42E-82B0-4FAD-B5C9-33F5578417D5}" destId="{C0E39D98-D130-461A-BCD3-461FD650BE4E}" srcOrd="0" destOrd="0" presId="urn:microsoft.com/office/officeart/2005/8/layout/pyramid4"/>
    <dgm:cxn modelId="{8B5351F7-9795-43BA-A6E5-DDCE7ED751B3}" srcId="{F78E3D2C-E98E-47EF-BEFD-7734005A9102}" destId="{A064B3FF-13EA-46F1-9C32-0022C24C7847}" srcOrd="3" destOrd="0" parTransId="{42B05ABE-1FD8-41A7-89FA-4542FEC38067}" sibTransId="{FBC91795-5B3D-4F6B-AADC-2B6699DFDDE7}"/>
    <dgm:cxn modelId="{A0581FF9-6FE1-4418-B500-8F7FD4C4AE35}" srcId="{F78E3D2C-E98E-47EF-BEFD-7734005A9102}" destId="{5809B48B-8C72-4D92-B339-C9195A689D1F}" srcOrd="2" destOrd="0" parTransId="{5431219C-3385-440B-808B-0972033C129A}" sibTransId="{D999B33B-BF96-485D-B53B-A4E1A16F2F6A}"/>
    <dgm:cxn modelId="{C6751217-5A2E-A24C-8EE9-0F66E898C891}" type="presParOf" srcId="{52B8EC4F-A692-4367-A60F-B44C767646FA}" destId="{C0E39D98-D130-461A-BCD3-461FD650BE4E}" srcOrd="0" destOrd="0" presId="urn:microsoft.com/office/officeart/2005/8/layout/pyramid4"/>
    <dgm:cxn modelId="{6E25B2C1-C414-1246-9A58-48C49853A4FC}" type="presParOf" srcId="{52B8EC4F-A692-4367-A60F-B44C767646FA}" destId="{434BFCA4-B076-4302-9360-D2E66C92CBD2}" srcOrd="1" destOrd="0" presId="urn:microsoft.com/office/officeart/2005/8/layout/pyramid4"/>
    <dgm:cxn modelId="{46E10058-EE4D-8147-82A4-2D498532473F}" type="presParOf" srcId="{52B8EC4F-A692-4367-A60F-B44C767646FA}" destId="{854FAFD2-A258-4308-B761-AD6FA86728D2}" srcOrd="2" destOrd="0" presId="urn:microsoft.com/office/officeart/2005/8/layout/pyramid4"/>
    <dgm:cxn modelId="{40F9FD18-E891-044E-91C6-C61720763E24}" type="presParOf" srcId="{52B8EC4F-A692-4367-A60F-B44C767646FA}" destId="{ED471284-FF0E-47F5-81B6-461F4E50463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39D98-D130-461A-BCD3-461FD650BE4E}">
      <dsp:nvSpPr>
        <dsp:cNvPr id="0" name=""/>
        <dsp:cNvSpPr/>
      </dsp:nvSpPr>
      <dsp:spPr>
        <a:xfrm>
          <a:off x="1908741" y="0"/>
          <a:ext cx="2307091" cy="230709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Department &amp; Division </a:t>
          </a:r>
          <a:endParaRPr lang="en-US" sz="1500" kern="1200" dirty="0"/>
        </a:p>
      </dsp:txBody>
      <dsp:txXfrm>
        <a:off x="2485514" y="1153546"/>
        <a:ext cx="1153545" cy="1153545"/>
      </dsp:txXfrm>
    </dsp:sp>
    <dsp:sp modelId="{434BFCA4-B076-4302-9360-D2E66C92CBD2}">
      <dsp:nvSpPr>
        <dsp:cNvPr id="0" name=""/>
        <dsp:cNvSpPr/>
      </dsp:nvSpPr>
      <dsp:spPr>
        <a:xfrm>
          <a:off x="755195" y="2307091"/>
          <a:ext cx="2307091" cy="230709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Community Input</a:t>
          </a:r>
          <a:endParaRPr lang="en-US" sz="1500" kern="1200" dirty="0"/>
        </a:p>
      </dsp:txBody>
      <dsp:txXfrm>
        <a:off x="1331968" y="3460637"/>
        <a:ext cx="1153545" cy="1153545"/>
      </dsp:txXfrm>
    </dsp:sp>
    <dsp:sp modelId="{854FAFD2-A258-4308-B761-AD6FA86728D2}">
      <dsp:nvSpPr>
        <dsp:cNvPr id="0" name=""/>
        <dsp:cNvSpPr/>
      </dsp:nvSpPr>
      <dsp:spPr>
        <a:xfrm rot="10800000">
          <a:off x="1908741" y="2307091"/>
          <a:ext cx="2307091" cy="230709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MHSA Advisory</a:t>
          </a:r>
        </a:p>
        <a:p>
          <a:pPr marL="0" lvl="0" indent="0" algn="ctr" defTabSz="666750">
            <a:lnSpc>
              <a:spcPct val="90000"/>
            </a:lnSpc>
            <a:spcBef>
              <a:spcPct val="0"/>
            </a:spcBef>
            <a:spcAft>
              <a:spcPct val="35000"/>
            </a:spcAft>
            <a:buNone/>
          </a:pPr>
          <a:r>
            <a:rPr lang="en-US" sz="1500" kern="1200"/>
            <a:t>Committee</a:t>
          </a:r>
        </a:p>
        <a:p>
          <a:pPr marL="0" lvl="0" indent="0" algn="ctr" defTabSz="666750">
            <a:lnSpc>
              <a:spcPct val="90000"/>
            </a:lnSpc>
            <a:spcBef>
              <a:spcPct val="0"/>
            </a:spcBef>
            <a:spcAft>
              <a:spcPct val="35000"/>
            </a:spcAft>
            <a:buNone/>
          </a:pPr>
          <a:r>
            <a:rPr lang="en-US" sz="1500" kern="1200"/>
            <a:t>Input </a:t>
          </a:r>
          <a:endParaRPr lang="en-US" sz="1500" kern="1200" dirty="0"/>
        </a:p>
      </dsp:txBody>
      <dsp:txXfrm rot="10800000">
        <a:off x="2485514" y="2307091"/>
        <a:ext cx="1153545" cy="1153545"/>
      </dsp:txXfrm>
    </dsp:sp>
    <dsp:sp modelId="{ED471284-FF0E-47F5-81B6-461F4E504630}">
      <dsp:nvSpPr>
        <dsp:cNvPr id="0" name=""/>
        <dsp:cNvSpPr/>
      </dsp:nvSpPr>
      <dsp:spPr>
        <a:xfrm>
          <a:off x="3062287" y="2307091"/>
          <a:ext cx="2307091" cy="230709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Staff Input</a:t>
          </a:r>
          <a:endParaRPr lang="en-US" sz="1500" kern="1200" dirty="0"/>
        </a:p>
      </dsp:txBody>
      <dsp:txXfrm>
        <a:off x="3639060" y="3460637"/>
        <a:ext cx="1153545" cy="11535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5" name="Google Shape;66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68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385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38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10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908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246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93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86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1453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735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75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889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022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7302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40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593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816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768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873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1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813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375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8308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38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737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553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824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053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447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93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74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730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679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61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042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30739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121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945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31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035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4535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25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784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8118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208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748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831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40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35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18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94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15"/>
        <p:cNvGrpSpPr/>
        <p:nvPr/>
      </p:nvGrpSpPr>
      <p:grpSpPr>
        <a:xfrm>
          <a:off x="0" y="0"/>
          <a:ext cx="0" cy="0"/>
          <a:chOff x="0" y="0"/>
          <a:chExt cx="0" cy="0"/>
        </a:xfrm>
      </p:grpSpPr>
      <p:sp>
        <p:nvSpPr>
          <p:cNvPr id="2" name="hcSlideMaster.Title SlideHeader" descr="  ">
            <a:extLst>
              <a:ext uri="{FF2B5EF4-FFF2-40B4-BE49-F238E27FC236}">
                <a16:creationId xmlns:a16="http://schemas.microsoft.com/office/drawing/2014/main" id="{022D88F0-6927-4175-9722-95C17BBA6628}"/>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  </a:t>
            </a:r>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ental Health">
  <p:cSld name="Mental Health">
    <p:bg>
      <p:bgPr>
        <a:solidFill>
          <a:srgbClr val="EEF4F7">
            <a:alpha val="22745"/>
          </a:srgbClr>
        </a:solidFill>
        <a:effectLst/>
      </p:bgPr>
    </p:bg>
    <p:spTree>
      <p:nvGrpSpPr>
        <p:cNvPr id="1" name="Shape 47"/>
        <p:cNvGrpSpPr/>
        <p:nvPr/>
      </p:nvGrpSpPr>
      <p:grpSpPr>
        <a:xfrm>
          <a:off x="0" y="0"/>
          <a:ext cx="0" cy="0"/>
          <a:chOff x="0" y="0"/>
          <a:chExt cx="0" cy="0"/>
        </a:xfrm>
      </p:grpSpPr>
      <p:sp>
        <p:nvSpPr>
          <p:cNvPr id="48" name="Google Shape;48;p86"/>
          <p:cNvSpPr/>
          <p:nvPr/>
        </p:nvSpPr>
        <p:spPr>
          <a:xfrm rot="5400000">
            <a:off x="5905499" y="571499"/>
            <a:ext cx="381001" cy="12192002"/>
          </a:xfrm>
          <a:prstGeom prst="rect">
            <a:avLst/>
          </a:prstGeom>
          <a:solidFill>
            <a:srgbClr val="66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86"/>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a:solidFill>
                  <a:schemeClr val="lt1"/>
                </a:solidFill>
                <a:latin typeface="Roboto"/>
                <a:ea typeface="Roboto"/>
                <a:cs typeface="Roboto"/>
                <a:sym typeface="Roboto"/>
              </a:defRPr>
            </a:lvl1pPr>
            <a:lvl2pPr marL="0" lvl="1" indent="0" algn="ctr">
              <a:spcBef>
                <a:spcPts val="0"/>
              </a:spcBef>
              <a:buNone/>
              <a:defRPr sz="1200" b="1" i="0">
                <a:solidFill>
                  <a:schemeClr val="lt1"/>
                </a:solidFill>
                <a:latin typeface="Roboto"/>
                <a:ea typeface="Roboto"/>
                <a:cs typeface="Roboto"/>
                <a:sym typeface="Roboto"/>
              </a:defRPr>
            </a:lvl2pPr>
            <a:lvl3pPr marL="0" lvl="2" indent="0" algn="ctr">
              <a:spcBef>
                <a:spcPts val="0"/>
              </a:spcBef>
              <a:buNone/>
              <a:defRPr sz="1200" b="1" i="0">
                <a:solidFill>
                  <a:schemeClr val="lt1"/>
                </a:solidFill>
                <a:latin typeface="Roboto"/>
                <a:ea typeface="Roboto"/>
                <a:cs typeface="Roboto"/>
                <a:sym typeface="Roboto"/>
              </a:defRPr>
            </a:lvl3pPr>
            <a:lvl4pPr marL="0" lvl="3" indent="0" algn="ctr">
              <a:spcBef>
                <a:spcPts val="0"/>
              </a:spcBef>
              <a:buNone/>
              <a:defRPr sz="1200" b="1" i="0">
                <a:solidFill>
                  <a:schemeClr val="lt1"/>
                </a:solidFill>
                <a:latin typeface="Roboto"/>
                <a:ea typeface="Roboto"/>
                <a:cs typeface="Roboto"/>
                <a:sym typeface="Roboto"/>
              </a:defRPr>
            </a:lvl4pPr>
            <a:lvl5pPr marL="0" lvl="4" indent="0" algn="ctr">
              <a:spcBef>
                <a:spcPts val="0"/>
              </a:spcBef>
              <a:buNone/>
              <a:defRPr sz="1200" b="1" i="0">
                <a:solidFill>
                  <a:schemeClr val="lt1"/>
                </a:solidFill>
                <a:latin typeface="Roboto"/>
                <a:ea typeface="Roboto"/>
                <a:cs typeface="Roboto"/>
                <a:sym typeface="Roboto"/>
              </a:defRPr>
            </a:lvl5pPr>
            <a:lvl6pPr marL="0" lvl="5" indent="0" algn="ctr">
              <a:spcBef>
                <a:spcPts val="0"/>
              </a:spcBef>
              <a:buNone/>
              <a:defRPr sz="1200" b="1" i="0">
                <a:solidFill>
                  <a:schemeClr val="lt1"/>
                </a:solidFill>
                <a:latin typeface="Roboto"/>
                <a:ea typeface="Roboto"/>
                <a:cs typeface="Roboto"/>
                <a:sym typeface="Roboto"/>
              </a:defRPr>
            </a:lvl6pPr>
            <a:lvl7pPr marL="0" lvl="6" indent="0" algn="ctr">
              <a:spcBef>
                <a:spcPts val="0"/>
              </a:spcBef>
              <a:buNone/>
              <a:defRPr sz="1200" b="1" i="0">
                <a:solidFill>
                  <a:schemeClr val="lt1"/>
                </a:solidFill>
                <a:latin typeface="Roboto"/>
                <a:ea typeface="Roboto"/>
                <a:cs typeface="Roboto"/>
                <a:sym typeface="Roboto"/>
              </a:defRPr>
            </a:lvl7pPr>
            <a:lvl8pPr marL="0" lvl="7" indent="0" algn="ctr">
              <a:spcBef>
                <a:spcPts val="0"/>
              </a:spcBef>
              <a:buNone/>
              <a:defRPr sz="1200" b="1" i="0">
                <a:solidFill>
                  <a:schemeClr val="lt1"/>
                </a:solidFill>
                <a:latin typeface="Roboto"/>
                <a:ea typeface="Roboto"/>
                <a:cs typeface="Roboto"/>
                <a:sym typeface="Roboto"/>
              </a:defRPr>
            </a:lvl8pPr>
            <a:lvl9pPr marL="0" lvl="8" indent="0" algn="ctr">
              <a:spcBef>
                <a:spcPts val="0"/>
              </a:spcBef>
              <a:buNone/>
              <a:defRPr sz="1200" b="1" i="0">
                <a:solidFill>
                  <a:schemeClr val="l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
        <p:nvSpPr>
          <p:cNvPr id="50" name="Google Shape;50;p86"/>
          <p:cNvSpPr txBox="1"/>
          <p:nvPr/>
        </p:nvSpPr>
        <p:spPr>
          <a:xfrm>
            <a:off x="609600" y="6358774"/>
            <a:ext cx="2286000" cy="61745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400"/>
              <a:buFont typeface="Roboto Medium"/>
              <a:buNone/>
            </a:pPr>
            <a:r>
              <a:rPr lang="en-US" sz="1400" b="1" i="0">
                <a:solidFill>
                  <a:schemeClr val="lt1"/>
                </a:solidFill>
                <a:latin typeface="Roboto Medium"/>
                <a:ea typeface="Roboto Medium"/>
                <a:cs typeface="Roboto Medium"/>
                <a:sym typeface="Roboto Medium"/>
              </a:rPr>
              <a:t>CITY OF BERKELEY</a:t>
            </a:r>
            <a:endParaRPr sz="1400" b="1" i="0">
              <a:solidFill>
                <a:schemeClr val="lt1"/>
              </a:solidFill>
              <a:latin typeface="Roboto Medium"/>
              <a:ea typeface="Roboto Medium"/>
              <a:cs typeface="Roboto Medium"/>
              <a:sym typeface="Roboto Medium"/>
            </a:endParaRPr>
          </a:p>
        </p:txBody>
      </p:sp>
      <p:sp>
        <p:nvSpPr>
          <p:cNvPr id="51" name="Google Shape;51;p86"/>
          <p:cNvSpPr txBox="1"/>
          <p:nvPr/>
        </p:nvSpPr>
        <p:spPr>
          <a:xfrm>
            <a:off x="5334001" y="6376092"/>
            <a:ext cx="5715000" cy="61745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lt1"/>
              </a:buClr>
              <a:buSzPts val="1200"/>
              <a:buFont typeface="Roboto"/>
              <a:buNone/>
            </a:pPr>
            <a:r>
              <a:rPr lang="en-US" sz="1200" b="0" i="0">
                <a:solidFill>
                  <a:schemeClr val="lt1"/>
                </a:solidFill>
                <a:latin typeface="Roboto"/>
                <a:ea typeface="Roboto"/>
                <a:cs typeface="Roboto"/>
                <a:sym typeface="Roboto"/>
              </a:rPr>
              <a:t>Mental Health</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000"/>
              <a:buFont typeface="Roboto"/>
              <a:buNone/>
              <a:defRPr sz="4000" b="1" i="0" u="none" strike="noStrike" cap="none">
                <a:solidFill>
                  <a:schemeClr val="accen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accent1"/>
              </a:buClr>
              <a:buSzPts val="1800"/>
              <a:buFont typeface="Arial"/>
              <a:buChar char="•"/>
              <a:defRPr sz="1800" b="0" i="0" u="none" strike="noStrike" cap="none">
                <a:solidFill>
                  <a:schemeClr val="accent1"/>
                </a:solidFill>
                <a:latin typeface="Roboto"/>
                <a:ea typeface="Roboto"/>
                <a:cs typeface="Roboto"/>
                <a:sym typeface="Roboto"/>
              </a:defRPr>
            </a:lvl1pPr>
            <a:lvl2pPr marL="914400" marR="0" lvl="1"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Roboto"/>
                <a:ea typeface="Roboto"/>
                <a:cs typeface="Roboto"/>
                <a:sym typeface="Roboto"/>
              </a:defRPr>
            </a:lvl2pPr>
            <a:lvl3pPr marL="1371600" marR="0" lvl="2"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Roboto"/>
                <a:ea typeface="Roboto"/>
                <a:cs typeface="Roboto"/>
                <a:sym typeface="Roboto"/>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Roboto"/>
                <a:ea typeface="Roboto"/>
                <a:cs typeface="Roboto"/>
                <a:sym typeface="Roboto"/>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BADA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BADA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BADAC"/>
                </a:solidFill>
                <a:latin typeface="Arial"/>
                <a:ea typeface="Arial"/>
                <a:cs typeface="Arial"/>
                <a:sym typeface="Arial"/>
              </a:defRPr>
            </a:lvl1pPr>
            <a:lvl2pPr marL="0" marR="0" lvl="1" indent="0" algn="r" rtl="0">
              <a:spcBef>
                <a:spcPts val="0"/>
              </a:spcBef>
              <a:buNone/>
              <a:defRPr sz="1200" b="0" i="0" u="none" strike="noStrike" cap="none">
                <a:solidFill>
                  <a:srgbClr val="ABADAC"/>
                </a:solidFill>
                <a:latin typeface="Arial"/>
                <a:ea typeface="Arial"/>
                <a:cs typeface="Arial"/>
                <a:sym typeface="Arial"/>
              </a:defRPr>
            </a:lvl2pPr>
            <a:lvl3pPr marL="0" marR="0" lvl="2" indent="0" algn="r" rtl="0">
              <a:spcBef>
                <a:spcPts val="0"/>
              </a:spcBef>
              <a:buNone/>
              <a:defRPr sz="1200" b="0" i="0" u="none" strike="noStrike" cap="none">
                <a:solidFill>
                  <a:srgbClr val="ABADAC"/>
                </a:solidFill>
                <a:latin typeface="Arial"/>
                <a:ea typeface="Arial"/>
                <a:cs typeface="Arial"/>
                <a:sym typeface="Arial"/>
              </a:defRPr>
            </a:lvl3pPr>
            <a:lvl4pPr marL="0" marR="0" lvl="3" indent="0" algn="r" rtl="0">
              <a:spcBef>
                <a:spcPts val="0"/>
              </a:spcBef>
              <a:buNone/>
              <a:defRPr sz="1200" b="0" i="0" u="none" strike="noStrike" cap="none">
                <a:solidFill>
                  <a:srgbClr val="ABADAC"/>
                </a:solidFill>
                <a:latin typeface="Arial"/>
                <a:ea typeface="Arial"/>
                <a:cs typeface="Arial"/>
                <a:sym typeface="Arial"/>
              </a:defRPr>
            </a:lvl4pPr>
            <a:lvl5pPr marL="0" marR="0" lvl="4" indent="0" algn="r" rtl="0">
              <a:spcBef>
                <a:spcPts val="0"/>
              </a:spcBef>
              <a:buNone/>
              <a:defRPr sz="1200" b="0" i="0" u="none" strike="noStrike" cap="none">
                <a:solidFill>
                  <a:srgbClr val="ABADAC"/>
                </a:solidFill>
                <a:latin typeface="Arial"/>
                <a:ea typeface="Arial"/>
                <a:cs typeface="Arial"/>
                <a:sym typeface="Arial"/>
              </a:defRPr>
            </a:lvl5pPr>
            <a:lvl6pPr marL="0" marR="0" lvl="5" indent="0" algn="r" rtl="0">
              <a:spcBef>
                <a:spcPts val="0"/>
              </a:spcBef>
              <a:buNone/>
              <a:defRPr sz="1200" b="0" i="0" u="none" strike="noStrike" cap="none">
                <a:solidFill>
                  <a:srgbClr val="ABADAC"/>
                </a:solidFill>
                <a:latin typeface="Arial"/>
                <a:ea typeface="Arial"/>
                <a:cs typeface="Arial"/>
                <a:sym typeface="Arial"/>
              </a:defRPr>
            </a:lvl6pPr>
            <a:lvl7pPr marL="0" marR="0" lvl="6" indent="0" algn="r" rtl="0">
              <a:spcBef>
                <a:spcPts val="0"/>
              </a:spcBef>
              <a:buNone/>
              <a:defRPr sz="1200" b="0" i="0" u="none" strike="noStrike" cap="none">
                <a:solidFill>
                  <a:srgbClr val="ABADAC"/>
                </a:solidFill>
                <a:latin typeface="Arial"/>
                <a:ea typeface="Arial"/>
                <a:cs typeface="Arial"/>
                <a:sym typeface="Arial"/>
              </a:defRPr>
            </a:lvl7pPr>
            <a:lvl8pPr marL="0" marR="0" lvl="7" indent="0" algn="r" rtl="0">
              <a:spcBef>
                <a:spcPts val="0"/>
              </a:spcBef>
              <a:buNone/>
              <a:defRPr sz="1200" b="0" i="0" u="none" strike="noStrike" cap="none">
                <a:solidFill>
                  <a:srgbClr val="ABADAC"/>
                </a:solidFill>
                <a:latin typeface="Arial"/>
                <a:ea typeface="Arial"/>
                <a:cs typeface="Arial"/>
                <a:sym typeface="Arial"/>
              </a:defRPr>
            </a:lvl8pPr>
            <a:lvl9pPr marL="0" marR="0" lvl="8" indent="0" algn="r" rtl="0">
              <a:spcBef>
                <a:spcPts val="0"/>
              </a:spcBef>
              <a:buNone/>
              <a:defRPr sz="1200" b="0" i="0" u="none" strike="noStrike" cap="none">
                <a:solidFill>
                  <a:srgbClr val="ABAD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528">
          <p15:clr>
            <a:srgbClr val="F26B43"/>
          </p15:clr>
        </p15:guide>
        <p15:guide id="3" pos="7152">
          <p15:clr>
            <a:srgbClr val="F26B43"/>
          </p15:clr>
        </p15:guide>
        <p15:guide id="4" orient="horz" pos="432">
          <p15:clr>
            <a:srgbClr val="F26B43"/>
          </p15:clr>
        </p15:guide>
        <p15:guide id="5" orient="horz" pos="3888">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cid:image001.png@01D842A7.E6A2CBF0" TargetMode="Externa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KKlatt@cityofberkeley.inf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mailto:KKlatt@berkeleyca.gov"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hyperlink" Target="mailto:Kklatt@cityofberkeleyca.gov" TargetMode="External"/><Relationship Id="rId4" Type="http://schemas.openxmlformats.org/officeDocument/2006/relationships/hyperlink" Target="mailto:KKlatt@cityofberkeley.inf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urveymonkey.com/r/Y6MQVN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66"/>
          <p:cNvPicPr preferRelativeResize="0"/>
          <p:nvPr/>
        </p:nvPicPr>
        <p:blipFill rotWithShape="1">
          <a:blip r:embed="rId3">
            <a:alphaModFix/>
          </a:blip>
          <a:srcRect l="15926" r="15925"/>
          <a:stretch/>
        </p:blipFill>
        <p:spPr>
          <a:xfrm>
            <a:off x="7415213" y="0"/>
            <a:ext cx="4776786" cy="6858001"/>
          </a:xfrm>
          <a:prstGeom prst="rect">
            <a:avLst/>
          </a:prstGeom>
          <a:noFill/>
          <a:ln>
            <a:noFill/>
          </a:ln>
        </p:spPr>
      </p:pic>
      <p:sp>
        <p:nvSpPr>
          <p:cNvPr id="668" name="Google Shape;668;p66"/>
          <p:cNvSpPr txBox="1"/>
          <p:nvPr/>
        </p:nvSpPr>
        <p:spPr>
          <a:xfrm>
            <a:off x="2079675" y="1485900"/>
            <a:ext cx="5335538" cy="360045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90000"/>
              </a:lnSpc>
              <a:spcBef>
                <a:spcPts val="0"/>
              </a:spcBef>
              <a:spcAft>
                <a:spcPts val="0"/>
              </a:spcAft>
              <a:buClr>
                <a:schemeClr val="lt1"/>
              </a:buClr>
              <a:buSzPct val="100000"/>
              <a:buFont typeface="Arial"/>
              <a:buNone/>
            </a:pPr>
            <a:r>
              <a:rPr lang="en-US" sz="3600" b="1" i="0" dirty="0">
                <a:solidFill>
                  <a:schemeClr val="lt1"/>
                </a:solidFill>
                <a:latin typeface="Arial"/>
                <a:ea typeface="Arial"/>
                <a:cs typeface="Arial"/>
                <a:sym typeface="Arial"/>
              </a:rPr>
              <a:t>City of Berkeley</a:t>
            </a:r>
          </a:p>
          <a:p>
            <a:pPr marL="0" marR="0" lvl="0" indent="0" algn="ctr" rtl="0">
              <a:lnSpc>
                <a:spcPct val="90000"/>
              </a:lnSpc>
              <a:spcBef>
                <a:spcPts val="0"/>
              </a:spcBef>
              <a:spcAft>
                <a:spcPts val="0"/>
              </a:spcAft>
              <a:buClr>
                <a:schemeClr val="lt1"/>
              </a:buClr>
              <a:buSzPct val="100000"/>
              <a:buFont typeface="Arial"/>
              <a:buNone/>
            </a:pPr>
            <a:r>
              <a:rPr lang="en-US" sz="3600" b="1" dirty="0">
                <a:solidFill>
                  <a:schemeClr val="lt1"/>
                </a:solidFill>
              </a:rPr>
              <a:t>Health, Housing and Community Services Department</a:t>
            </a:r>
          </a:p>
          <a:p>
            <a:pPr marL="0" marR="0" lvl="0" indent="0" algn="ctr" rtl="0">
              <a:lnSpc>
                <a:spcPct val="90000"/>
              </a:lnSpc>
              <a:spcBef>
                <a:spcPts val="0"/>
              </a:spcBef>
              <a:spcAft>
                <a:spcPts val="0"/>
              </a:spcAft>
              <a:buClr>
                <a:schemeClr val="lt1"/>
              </a:buClr>
              <a:buSzPct val="100000"/>
              <a:buFont typeface="Arial"/>
              <a:buNone/>
            </a:pPr>
            <a:r>
              <a:rPr lang="en-US" sz="3600" b="1" i="0" dirty="0">
                <a:solidFill>
                  <a:schemeClr val="lt1"/>
                </a:solidFill>
                <a:latin typeface="Arial"/>
                <a:ea typeface="Arial"/>
                <a:cs typeface="Arial"/>
                <a:sym typeface="Arial"/>
              </a:rPr>
              <a:t>Mental Health Division</a:t>
            </a:r>
            <a:endParaRPr dirty="0"/>
          </a:p>
        </p:txBody>
      </p:sp>
      <p:pic>
        <p:nvPicPr>
          <p:cNvPr id="669" name="Google Shape;669;p66"/>
          <p:cNvPicPr preferRelativeResize="0"/>
          <p:nvPr/>
        </p:nvPicPr>
        <p:blipFill rotWithShape="1">
          <a:blip r:embed="rId4">
            <a:alphaModFix/>
          </a:blip>
          <a:srcRect/>
          <a:stretch/>
        </p:blipFill>
        <p:spPr>
          <a:xfrm>
            <a:off x="985838" y="2200276"/>
            <a:ext cx="1285875" cy="1643062"/>
          </a:xfrm>
          <a:prstGeom prst="rect">
            <a:avLst/>
          </a:prstGeom>
          <a:noFill/>
          <a:ln>
            <a:noFill/>
          </a:ln>
        </p:spPr>
      </p:pic>
      <p:pic>
        <p:nvPicPr>
          <p:cNvPr id="6" name="Picture 5" descr="..\..\Administration\Logos\color logo backup.gif">
            <a:extLst>
              <a:ext uri="{FF2B5EF4-FFF2-40B4-BE49-F238E27FC236}">
                <a16:creationId xmlns:a16="http://schemas.microsoft.com/office/drawing/2014/main" id="{46DC96A7-24EE-4DBF-A8AC-11FACB71AD3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86188" y="294323"/>
            <a:ext cx="1606210" cy="132016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713" name="Google Shape;713;p71"/>
          <p:cNvSpPr txBox="1"/>
          <p:nvPr/>
        </p:nvSpPr>
        <p:spPr>
          <a:xfrm>
            <a:off x="838201" y="1481138"/>
            <a:ext cx="10820399" cy="4691062"/>
          </a:xfrm>
          <a:prstGeom prst="rect">
            <a:avLst/>
          </a:prstGeom>
          <a:noFill/>
          <a:ln>
            <a:noFill/>
          </a:ln>
        </p:spPr>
        <p:txBody>
          <a:bodyPr spcFirstLastPara="1" wrap="square" lIns="91425" tIns="45700" rIns="91425" bIns="45700" anchor="t" anchorCtr="0">
            <a:normAutofit lnSpcReduction="10000"/>
          </a:bodyPr>
          <a:lstStyle/>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Report on Community Planning Process</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Analysis of substantive comments received in 30-Day </a:t>
            </a:r>
          </a:p>
          <a:p>
            <a:pPr marL="0">
              <a:buFontTx/>
              <a:buNone/>
            </a:pPr>
            <a:r>
              <a:rPr lang="en-US" altLang="en-US" sz="2800" dirty="0">
                <a:latin typeface="Arial" panose="020B0604020202020204" pitchFamily="34" charset="0"/>
                <a:cs typeface="Arial" panose="020B0604020202020204" pitchFamily="34" charset="0"/>
              </a:rPr>
              <a:t>     Public Review Period</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MHSA Funding Components (CSS, PEI, INN, WET, CFTN) </a:t>
            </a:r>
          </a:p>
          <a:p>
            <a:pPr marL="0">
              <a:buFontTx/>
              <a:buNone/>
            </a:pPr>
            <a:r>
              <a:rPr lang="en-US" altLang="en-US" sz="2800" dirty="0">
                <a:latin typeface="Arial" panose="020B0604020202020204" pitchFamily="34" charset="0"/>
                <a:cs typeface="Arial" panose="020B0604020202020204" pitchFamily="34" charset="0"/>
              </a:rPr>
              <a:t>     will include:</a:t>
            </a:r>
          </a:p>
          <a:p>
            <a:pPr lvl="1"/>
            <a:r>
              <a:rPr lang="en-US" altLang="en-US" sz="2800" dirty="0">
                <a:latin typeface="Arial" panose="020B0604020202020204" pitchFamily="34" charset="0"/>
                <a:cs typeface="Arial" panose="020B0604020202020204" pitchFamily="34" charset="0"/>
              </a:rPr>
              <a:t>      -Whether continuing services </a:t>
            </a:r>
          </a:p>
          <a:p>
            <a:pPr lvl="1"/>
            <a:r>
              <a:rPr lang="en-US" altLang="en-US" sz="2800" dirty="0">
                <a:latin typeface="Arial" panose="020B0604020202020204" pitchFamily="34" charset="0"/>
                <a:cs typeface="Arial" panose="020B0604020202020204" pitchFamily="34" charset="0"/>
              </a:rPr>
              <a:t>      -Whether funding new services      </a:t>
            </a:r>
          </a:p>
          <a:p>
            <a:pPr lvl="1"/>
            <a:r>
              <a:rPr lang="en-US" altLang="en-US" sz="2800" dirty="0">
                <a:latin typeface="Arial" panose="020B0604020202020204" pitchFamily="34" charset="0"/>
                <a:cs typeface="Arial" panose="020B0604020202020204" pitchFamily="34" charset="0"/>
              </a:rPr>
              <a:t>      -Report on Program Data</a:t>
            </a:r>
          </a:p>
          <a:p>
            <a:pPr lvl="1"/>
            <a:r>
              <a:rPr lang="en-US" altLang="en-US" sz="2800" dirty="0">
                <a:latin typeface="Arial" panose="020B0604020202020204" pitchFamily="34" charset="0"/>
                <a:cs typeface="Arial" panose="020B0604020202020204" pitchFamily="34" charset="0"/>
              </a:rPr>
              <a:t>      -Projected Program Expenditure Plan </a:t>
            </a:r>
          </a:p>
          <a:p>
            <a:pPr marL="457200" lvl="1"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Cost Per Person on CSS/PEI/INN Services</a:t>
            </a:r>
          </a:p>
          <a:p>
            <a:pPr marL="457200" lvl="1"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PEI and INN Evaluation Reports</a:t>
            </a: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solidFill>
                  <a:schemeClr val="accent1"/>
                </a:solidFill>
              </a:rPr>
              <a:t>MHSA PLAN COMPONENTS</a:t>
            </a:r>
            <a:endParaRPr sz="3500" dirty="0"/>
          </a:p>
        </p:txBody>
      </p:sp>
      <p:pic>
        <p:nvPicPr>
          <p:cNvPr id="5" name="Picture 10" descr="C:\Documents and Settings\kklatt\Local Settings\Temporary Internet Files\Content.IE5\HTY0MEUO\MCBD19936_0000[1].wmf">
            <a:extLst>
              <a:ext uri="{FF2B5EF4-FFF2-40B4-BE49-F238E27FC236}">
                <a16:creationId xmlns:a16="http://schemas.microsoft.com/office/drawing/2014/main" id="{3485610E-D625-4840-A0C8-CAC5BE89C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285" y="3269343"/>
            <a:ext cx="3124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25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713" name="Google Shape;713;p71"/>
          <p:cNvSpPr txBox="1"/>
          <p:nvPr/>
        </p:nvSpPr>
        <p:spPr>
          <a:xfrm>
            <a:off x="838201" y="1481138"/>
            <a:ext cx="10820399" cy="4691062"/>
          </a:xfrm>
          <a:prstGeom prst="rect">
            <a:avLst/>
          </a:prstGeom>
          <a:noFill/>
          <a:ln>
            <a:noFill/>
          </a:ln>
        </p:spPr>
        <p:txBody>
          <a:bodyPr spcFirstLastPara="1" wrap="square" lIns="91425" tIns="45700" rIns="91425" bIns="45700" anchor="t" anchorCtr="0">
            <a:normAutofit/>
          </a:bodyPr>
          <a:lstStyle/>
          <a:p>
            <a:pPr marR="0" lvl="0" algn="l" rtl="0">
              <a:lnSpc>
                <a:spcPct val="110000"/>
              </a:lnSpc>
              <a:spcBef>
                <a:spcPts val="0"/>
              </a:spcBef>
              <a:spcAft>
                <a:spcPts val="0"/>
              </a:spcAft>
              <a:buClr>
                <a:schemeClr val="accent1"/>
              </a:buClr>
              <a:buSzPts val="1800"/>
            </a:pPr>
            <a:endParaRPr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accent1"/>
              </a:buClr>
              <a:buSzPts val="3700"/>
              <a:buFont typeface="Arial"/>
              <a:buNone/>
            </a:pPr>
            <a:r>
              <a:rPr lang="en-US" sz="3500" b="1" dirty="0">
                <a:solidFill>
                  <a:schemeClr val="accent1"/>
                </a:solidFill>
              </a:rPr>
              <a:t>COMMUNITY PLANNING PROCESS </a:t>
            </a:r>
          </a:p>
          <a:p>
            <a:pPr marL="0" marR="0" lvl="0" indent="0" algn="ctr" rtl="0">
              <a:lnSpc>
                <a:spcPct val="90000"/>
              </a:lnSpc>
              <a:spcBef>
                <a:spcPts val="0"/>
              </a:spcBef>
              <a:spcAft>
                <a:spcPts val="0"/>
              </a:spcAft>
              <a:buClr>
                <a:schemeClr val="accent1"/>
              </a:buClr>
              <a:buSzPts val="3700"/>
              <a:buFont typeface="Arial"/>
              <a:buNone/>
            </a:pPr>
            <a:r>
              <a:rPr lang="en-US" sz="3500" b="1" dirty="0">
                <a:solidFill>
                  <a:schemeClr val="accent1"/>
                </a:solidFill>
              </a:rPr>
              <a:t>METHODOLOGY</a:t>
            </a:r>
            <a:endParaRPr sz="3500" dirty="0"/>
          </a:p>
        </p:txBody>
      </p:sp>
      <p:graphicFrame>
        <p:nvGraphicFramePr>
          <p:cNvPr id="6" name="Diagram 5">
            <a:extLst>
              <a:ext uri="{FF2B5EF4-FFF2-40B4-BE49-F238E27FC236}">
                <a16:creationId xmlns:a16="http://schemas.microsoft.com/office/drawing/2014/main" id="{4F580026-6395-40AD-BB4F-02D94B3B7C57}"/>
              </a:ext>
            </a:extLst>
          </p:cNvPr>
          <p:cNvGraphicFramePr/>
          <p:nvPr>
            <p:extLst>
              <p:ext uri="{D42A27DB-BD31-4B8C-83A1-F6EECF244321}">
                <p14:modId xmlns:p14="http://schemas.microsoft.com/office/powerpoint/2010/main" val="821854347"/>
              </p:ext>
            </p:extLst>
          </p:nvPr>
        </p:nvGraphicFramePr>
        <p:xfrm>
          <a:off x="3467099" y="1481136"/>
          <a:ext cx="6124575" cy="4614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91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755" name="Google Shape;755;p75"/>
          <p:cNvSpPr txBox="1"/>
          <p:nvPr/>
        </p:nvSpPr>
        <p:spPr>
          <a:xfrm>
            <a:off x="838201" y="285750"/>
            <a:ext cx="10515600" cy="942975"/>
          </a:xfrm>
          <a:prstGeom prst="rect">
            <a:avLst/>
          </a:prstGeom>
          <a:noFill/>
          <a:ln>
            <a:noFill/>
          </a:ln>
        </p:spPr>
        <p:txBody>
          <a:bodyPr spcFirstLastPara="1" wrap="square" lIns="91425" tIns="45700" rIns="91425" bIns="45700" anchor="t" anchorCtr="0">
            <a:normAutofit/>
          </a:bodyPr>
          <a:lstStyle/>
          <a:p>
            <a:pPr marL="0" marR="0" lvl="0" indent="0" rtl="0">
              <a:lnSpc>
                <a:spcPct val="90000"/>
              </a:lnSpc>
              <a:spcBef>
                <a:spcPts val="0"/>
              </a:spcBef>
              <a:spcAft>
                <a:spcPts val="0"/>
              </a:spcAft>
              <a:buClr>
                <a:schemeClr val="accent1"/>
              </a:buClr>
              <a:buSzPts val="3700"/>
              <a:buFont typeface="Arial"/>
              <a:buNone/>
            </a:pPr>
            <a:r>
              <a:rPr lang="en-US" sz="3500" b="1" dirty="0"/>
              <a:t>FY24 – FY26 PROJECTED REVENUE</a:t>
            </a:r>
            <a:endParaRPr sz="3500" b="1" dirty="0"/>
          </a:p>
        </p:txBody>
      </p:sp>
      <p:graphicFrame>
        <p:nvGraphicFramePr>
          <p:cNvPr id="756" name="Google Shape;756;p75"/>
          <p:cNvGraphicFramePr/>
          <p:nvPr>
            <p:extLst>
              <p:ext uri="{D42A27DB-BD31-4B8C-83A1-F6EECF244321}">
                <p14:modId xmlns:p14="http://schemas.microsoft.com/office/powerpoint/2010/main" val="1820091605"/>
              </p:ext>
            </p:extLst>
          </p:nvPr>
        </p:nvGraphicFramePr>
        <p:xfrm>
          <a:off x="838197" y="1614487"/>
          <a:ext cx="10515600" cy="3459491"/>
        </p:xfrm>
        <a:graphic>
          <a:graphicData uri="http://schemas.openxmlformats.org/drawingml/2006/table">
            <a:tbl>
              <a:tblPr firstRow="1" bandRow="1">
                <a:noFill/>
                <a:tableStyleId>{3B6E56DE-2C4E-4503-A47B-6EF7F9093A8B}</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959695">
                <a:tc>
                  <a:txBody>
                    <a:bodyPr/>
                    <a:lstStyle/>
                    <a:p>
                      <a:pPr marL="0" marR="0" lvl="0" indent="0" algn="ctr" rtl="0">
                        <a:spcBef>
                          <a:spcPts val="0"/>
                        </a:spcBef>
                        <a:spcAft>
                          <a:spcPts val="0"/>
                        </a:spcAft>
                        <a:buNone/>
                      </a:pPr>
                      <a:endParaRPr lang="en-US" sz="2800" dirty="0"/>
                    </a:p>
                    <a:p>
                      <a:pPr marL="0" marR="0" lvl="0" indent="0" algn="ctr" rtl="0">
                        <a:spcBef>
                          <a:spcPts val="0"/>
                        </a:spcBef>
                        <a:spcAft>
                          <a:spcPts val="0"/>
                        </a:spcAft>
                        <a:buNone/>
                      </a:pPr>
                      <a:r>
                        <a:rPr lang="en-US" sz="2800" dirty="0"/>
                        <a:t>FY24</a:t>
                      </a:r>
                      <a:endParaRPr sz="2800" dirty="0"/>
                    </a:p>
                  </a:txBody>
                  <a:tcPr marL="91450" marR="91450" marT="45725" marB="45725"/>
                </a:tc>
                <a:tc>
                  <a:txBody>
                    <a:bodyPr/>
                    <a:lstStyle/>
                    <a:p>
                      <a:pPr marL="0" marR="0" lvl="0" indent="0" algn="ctr" rtl="0">
                        <a:spcBef>
                          <a:spcPts val="0"/>
                        </a:spcBef>
                        <a:spcAft>
                          <a:spcPts val="0"/>
                        </a:spcAft>
                        <a:buNone/>
                      </a:pPr>
                      <a:endParaRPr lang="en-US" sz="2800" dirty="0"/>
                    </a:p>
                    <a:p>
                      <a:pPr marL="0" marR="0" lvl="0" indent="0" algn="ctr" rtl="0">
                        <a:spcBef>
                          <a:spcPts val="0"/>
                        </a:spcBef>
                        <a:spcAft>
                          <a:spcPts val="0"/>
                        </a:spcAft>
                        <a:buNone/>
                      </a:pPr>
                      <a:r>
                        <a:rPr lang="en-US" sz="2800" dirty="0"/>
                        <a:t>FY25</a:t>
                      </a:r>
                      <a:endParaRPr sz="2800" dirty="0"/>
                    </a:p>
                  </a:txBody>
                  <a:tcPr marL="91450" marR="91450" marT="45725" marB="45725"/>
                </a:tc>
                <a:tc>
                  <a:txBody>
                    <a:bodyPr/>
                    <a:lstStyle/>
                    <a:p>
                      <a:pPr marL="0" marR="0" lvl="0" indent="0" algn="ctr" rtl="0">
                        <a:spcBef>
                          <a:spcPts val="0"/>
                        </a:spcBef>
                        <a:spcAft>
                          <a:spcPts val="0"/>
                        </a:spcAft>
                        <a:buNone/>
                      </a:pPr>
                      <a:endParaRPr lang="en-US" sz="2800" dirty="0"/>
                    </a:p>
                    <a:p>
                      <a:pPr marL="0" marR="0" lvl="0" indent="0" algn="ctr" rtl="0">
                        <a:spcBef>
                          <a:spcPts val="0"/>
                        </a:spcBef>
                        <a:spcAft>
                          <a:spcPts val="0"/>
                        </a:spcAft>
                        <a:buNone/>
                      </a:pPr>
                      <a:r>
                        <a:rPr lang="en-US" sz="2800" dirty="0"/>
                        <a:t>FY26</a:t>
                      </a:r>
                      <a:endParaRPr sz="2800" dirty="0"/>
                    </a:p>
                  </a:txBody>
                  <a:tcPr marL="91450" marR="91450" marT="45725" marB="45725"/>
                </a:tc>
                <a:extLst>
                  <a:ext uri="{0D108BD9-81ED-4DB2-BD59-A6C34878D82A}">
                    <a16:rowId xmlns:a16="http://schemas.microsoft.com/office/drawing/2014/main" val="10000"/>
                  </a:ext>
                </a:extLst>
              </a:tr>
              <a:tr h="783381">
                <a:tc>
                  <a:txBody>
                    <a:bodyPr/>
                    <a:lstStyle/>
                    <a:p>
                      <a:pPr algn="ctr" fontAlgn="b"/>
                      <a:r>
                        <a:rPr lang="en-US" sz="2800" b="0" i="0" u="none" strike="noStrike" dirty="0">
                          <a:solidFill>
                            <a:srgbClr val="000000"/>
                          </a:solidFill>
                          <a:effectLst/>
                          <a:latin typeface="Arial" panose="020B0604020202020204" pitchFamily="34" charset="0"/>
                          <a:cs typeface="Arial" panose="020B0604020202020204" pitchFamily="34" charset="0"/>
                        </a:rPr>
                        <a:t>$12,240,361</a:t>
                      </a:r>
                    </a:p>
                  </a:txBody>
                  <a:tcPr marL="0" marR="0" marT="0" marB="0" anchor="b"/>
                </a:tc>
                <a:tc>
                  <a:txBody>
                    <a:bodyPr/>
                    <a:lstStyle/>
                    <a:p>
                      <a:pPr algn="ctr" fontAlgn="b"/>
                      <a:r>
                        <a:rPr lang="en-US" sz="2800" b="0" i="0" u="none" strike="noStrike" dirty="0">
                          <a:solidFill>
                            <a:srgbClr val="000000"/>
                          </a:solidFill>
                          <a:effectLst/>
                          <a:latin typeface="Arial" panose="020B0604020202020204" pitchFamily="34" charset="0"/>
                          <a:cs typeface="Arial" panose="020B0604020202020204" pitchFamily="34" charset="0"/>
                        </a:rPr>
                        <a:t>$6,060,289</a:t>
                      </a:r>
                    </a:p>
                  </a:txBody>
                  <a:tcPr marL="0" marR="0" marT="0" marB="0" anchor="b"/>
                </a:tc>
                <a:tc>
                  <a:txBody>
                    <a:bodyPr/>
                    <a:lstStyle/>
                    <a:p>
                      <a:pPr marL="0" marR="0" lvl="0" indent="0" algn="l" rtl="0">
                        <a:spcBef>
                          <a:spcPts val="0"/>
                        </a:spcBef>
                        <a:spcAft>
                          <a:spcPts val="0"/>
                        </a:spcAft>
                        <a:buNone/>
                      </a:pPr>
                      <a:endParaRPr lang="en-US" sz="2800" dirty="0">
                        <a:solidFill>
                          <a:schemeClr val="accent1"/>
                        </a:solidFill>
                      </a:endParaRPr>
                    </a:p>
                    <a:p>
                      <a:pPr marL="0" marR="0" lvl="0" indent="0" algn="ctr" rtl="0">
                        <a:spcBef>
                          <a:spcPts val="0"/>
                        </a:spcBef>
                        <a:spcAft>
                          <a:spcPts val="0"/>
                        </a:spcAft>
                        <a:buNone/>
                      </a:pPr>
                      <a:r>
                        <a:rPr lang="en-US" sz="2800" dirty="0">
                          <a:solidFill>
                            <a:schemeClr val="accent1"/>
                          </a:solidFill>
                        </a:rPr>
                        <a:t>$5,978,325</a:t>
                      </a:r>
                    </a:p>
                  </a:txBody>
                  <a:tcPr marL="91450" marR="91450" marT="45725" marB="45725"/>
                </a:tc>
                <a:extLst>
                  <a:ext uri="{0D108BD9-81ED-4DB2-BD59-A6C34878D82A}">
                    <a16:rowId xmlns:a16="http://schemas.microsoft.com/office/drawing/2014/main" val="10001"/>
                  </a:ext>
                </a:extLst>
              </a:tr>
              <a:tr h="1554906">
                <a:tc gridSpan="3">
                  <a:txBody>
                    <a:bodyPr/>
                    <a:lstStyle/>
                    <a:p>
                      <a:pPr algn="l" fontAlgn="ctr"/>
                      <a:r>
                        <a:rPr lang="en-US" sz="2800" dirty="0">
                          <a:solidFill>
                            <a:schemeClr val="accent5">
                              <a:lumMod val="25000"/>
                            </a:schemeClr>
                          </a:solidFill>
                          <a:latin typeface="Arial" charset="0"/>
                        </a:rPr>
                        <a:t>Once received, funding is locally distributed across the three annually occurring funding components as follows: 76% CSS, 19% PEI, 5% INN.</a:t>
                      </a:r>
                      <a:endParaRPr lang="en-US" sz="2800" b="0" i="0" u="none" strike="noStrike" dirty="0">
                        <a:solidFill>
                          <a:schemeClr val="accent5">
                            <a:lumMod val="25000"/>
                          </a:schemeClr>
                        </a:solidFill>
                        <a:effectLst/>
                        <a:latin typeface="Arial" panose="020B0604020202020204" pitchFamily="34" charset="0"/>
                        <a:cs typeface="Arial" panose="020B0604020202020204" pitchFamily="34" charset="0"/>
                      </a:endParaRPr>
                    </a:p>
                  </a:txBody>
                  <a:tcPr marL="0" marR="0" marT="0" marB="0" anchor="ctr"/>
                </a:tc>
                <a:tc hMerge="1">
                  <a:txBody>
                    <a:bodyPr/>
                    <a:lstStyle/>
                    <a:p>
                      <a:pPr algn="ctr" fontAlgn="ct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pPr marL="0" marR="0" lvl="0" indent="0" algn="l" rtl="0">
                        <a:spcBef>
                          <a:spcPts val="0"/>
                        </a:spcBef>
                        <a:spcAft>
                          <a:spcPts val="0"/>
                        </a:spcAft>
                        <a:buNone/>
                      </a:pPr>
                      <a:endParaRPr sz="2800" dirty="0"/>
                    </a:p>
                  </a:txBody>
                  <a:tcPr marL="91450" marR="91450" marT="45725" marB="45725"/>
                </a:tc>
                <a:extLst>
                  <a:ext uri="{0D108BD9-81ED-4DB2-BD59-A6C34878D82A}">
                    <a16:rowId xmlns:a16="http://schemas.microsoft.com/office/drawing/2014/main" val="3035332148"/>
                  </a:ext>
                </a:extLst>
              </a:tr>
            </a:tbl>
          </a:graphicData>
        </a:graphic>
      </p:graphicFrame>
      <p:pic>
        <p:nvPicPr>
          <p:cNvPr id="5" name="Picture 5">
            <a:extLst>
              <a:ext uri="{FF2B5EF4-FFF2-40B4-BE49-F238E27FC236}">
                <a16:creationId xmlns:a16="http://schemas.microsoft.com/office/drawing/2014/main" id="{7F97EF23-DD42-4D0E-A87F-5B4FA540D7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1197" y="265339"/>
            <a:ext cx="1752600" cy="96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72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Autofit/>
          </a:bodyPr>
          <a:lstStyle/>
          <a:p>
            <a:pPr algn="ctr">
              <a:lnSpc>
                <a:spcPct val="85000"/>
              </a:lnSpc>
              <a:spcBef>
                <a:spcPct val="45000"/>
              </a:spcBef>
              <a:buFontTx/>
              <a:buNone/>
            </a:pPr>
            <a:endParaRPr lang="en-US" altLang="en-US" sz="3200" b="1" dirty="0">
              <a:latin typeface="Arial" panose="020B0604020202020204" pitchFamily="34" charset="0"/>
            </a:endParaRPr>
          </a:p>
          <a:p>
            <a:pPr algn="ctr">
              <a:lnSpc>
                <a:spcPct val="85000"/>
              </a:lnSpc>
              <a:spcBef>
                <a:spcPct val="45000"/>
              </a:spcBef>
              <a:buFontTx/>
              <a:buNone/>
            </a:pPr>
            <a:r>
              <a:rPr lang="en-US" altLang="en-US" sz="3200" dirty="0">
                <a:latin typeface="Arial" panose="020B0604020202020204" pitchFamily="34" charset="0"/>
              </a:rPr>
              <a:t>*FULL SERVICE PARTNERSHIPS</a:t>
            </a:r>
          </a:p>
          <a:p>
            <a:pPr algn="ctr">
              <a:lnSpc>
                <a:spcPct val="85000"/>
              </a:lnSpc>
              <a:spcBef>
                <a:spcPct val="45000"/>
              </a:spcBef>
              <a:buFontTx/>
              <a:buNone/>
            </a:pPr>
            <a:r>
              <a:rPr lang="en-US" altLang="en-US" sz="3200" dirty="0">
                <a:latin typeface="Arial" panose="020B0604020202020204" pitchFamily="34" charset="0"/>
              </a:rPr>
              <a:t>*MULTICULTURAL OUTREACH &amp; ENGAGEMENT</a:t>
            </a:r>
          </a:p>
          <a:p>
            <a:pPr algn="ctr">
              <a:lnSpc>
                <a:spcPct val="85000"/>
              </a:lnSpc>
              <a:spcBef>
                <a:spcPct val="45000"/>
              </a:spcBef>
              <a:buFontTx/>
              <a:buNone/>
            </a:pPr>
            <a:r>
              <a:rPr lang="en-US" altLang="en-US" sz="3200" dirty="0">
                <a:latin typeface="Arial" panose="020B0604020202020204" pitchFamily="34" charset="0"/>
              </a:rPr>
              <a:t>*SYSTEM DEVELOPMENT</a:t>
            </a:r>
          </a:p>
        </p:txBody>
      </p:sp>
      <p:sp>
        <p:nvSpPr>
          <p:cNvPr id="715" name="Google Shape;715;p71"/>
          <p:cNvSpPr txBox="1"/>
          <p:nvPr/>
        </p:nvSpPr>
        <p:spPr>
          <a:xfrm>
            <a:off x="704850" y="538162"/>
            <a:ext cx="10648950" cy="109061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COMMUNITY SERVICES &amp; SUPPORTS (CSS)</a:t>
            </a:r>
          </a:p>
          <a:p>
            <a:pPr marL="0" marR="0" lvl="0" indent="0" algn="ctr" rtl="0">
              <a:lnSpc>
                <a:spcPct val="90000"/>
              </a:lnSpc>
              <a:spcBef>
                <a:spcPts val="0"/>
              </a:spcBef>
              <a:spcAft>
                <a:spcPts val="0"/>
              </a:spcAft>
              <a:buClr>
                <a:schemeClr val="accent1"/>
              </a:buClr>
              <a:buSzPts val="3700"/>
              <a:buFont typeface="Arial"/>
              <a:buNone/>
            </a:pPr>
            <a:r>
              <a:rPr lang="en-US" sz="3500" b="1" dirty="0"/>
              <a:t>Programs/Services</a:t>
            </a:r>
            <a:endParaRPr sz="3500" b="1" dirty="0"/>
          </a:p>
        </p:txBody>
      </p:sp>
      <p:pic>
        <p:nvPicPr>
          <p:cNvPr id="5" name="Picture 6" descr="C:\Documents and Settings\kklatt\Local Settings\Temporary Internet Files\Content.IE5\RSKLUIYI\MC900056602[1].wmf">
            <a:extLst>
              <a:ext uri="{FF2B5EF4-FFF2-40B4-BE49-F238E27FC236}">
                <a16:creationId xmlns:a16="http://schemas.microsoft.com/office/drawing/2014/main" id="{DF9F99C7-78A9-4A86-B846-67A55DFD2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857" y="4760686"/>
            <a:ext cx="2293257" cy="129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08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
        <p:nvSpPr>
          <p:cNvPr id="713" name="Google Shape;713;p71"/>
          <p:cNvSpPr txBox="1"/>
          <p:nvPr/>
        </p:nvSpPr>
        <p:spPr>
          <a:xfrm>
            <a:off x="771526" y="1785938"/>
            <a:ext cx="11043103" cy="4386261"/>
          </a:xfrm>
          <a:prstGeom prst="rect">
            <a:avLst/>
          </a:prstGeom>
          <a:noFill/>
          <a:ln>
            <a:noFill/>
          </a:ln>
        </p:spPr>
        <p:txBody>
          <a:bodyPr spcFirstLastPara="1" wrap="square" lIns="91425" tIns="45700" rIns="91425" bIns="45700" anchor="t" anchorCtr="0">
            <a:noAutofit/>
          </a:bodyPr>
          <a:lstStyle/>
          <a:p>
            <a:pPr eaLnBrk="1" hangingPunct="1">
              <a:lnSpc>
                <a:spcPct val="90000"/>
              </a:lnSpc>
            </a:pPr>
            <a:r>
              <a:rPr lang="en-US" altLang="en-US" sz="3200" b="1" dirty="0">
                <a:latin typeface="Arial" panose="020B0604020202020204" pitchFamily="34" charset="0"/>
              </a:rPr>
              <a:t>Children/Youth Intensive Supports Program</a:t>
            </a:r>
          </a:p>
          <a:p>
            <a:pPr eaLnBrk="1" hangingPunct="1">
              <a:lnSpc>
                <a:spcPct val="90000"/>
              </a:lnSpc>
              <a:buFontTx/>
              <a:buNone/>
            </a:pPr>
            <a:r>
              <a:rPr lang="en-US" altLang="en-US" sz="3200" dirty="0">
                <a:latin typeface="Arial" panose="020B0604020202020204" pitchFamily="34" charset="0"/>
              </a:rPr>
              <a:t>Provides intensive short-term, individualized  </a:t>
            </a:r>
          </a:p>
          <a:p>
            <a:pPr eaLnBrk="1" hangingPunct="1">
              <a:lnSpc>
                <a:spcPct val="90000"/>
              </a:lnSpc>
              <a:buFontTx/>
              <a:buNone/>
            </a:pPr>
            <a:r>
              <a:rPr lang="en-US" altLang="en-US" sz="3200" dirty="0">
                <a:latin typeface="Arial" panose="020B0604020202020204" pitchFamily="34" charset="0"/>
              </a:rPr>
              <a:t>treatment, care coordination, and support to </a:t>
            </a:r>
          </a:p>
          <a:p>
            <a:pPr eaLnBrk="1" hangingPunct="1">
              <a:lnSpc>
                <a:spcPct val="90000"/>
              </a:lnSpc>
              <a:buFontTx/>
              <a:buNone/>
            </a:pPr>
            <a:r>
              <a:rPr lang="en-US" altLang="en-US" sz="3200" dirty="0">
                <a:latin typeface="Arial" panose="020B0604020202020204" pitchFamily="34" charset="0"/>
              </a:rPr>
              <a:t>children and youth.  </a:t>
            </a:r>
          </a:p>
          <a:p>
            <a:pPr eaLnBrk="1" hangingPunct="1">
              <a:lnSpc>
                <a:spcPct val="90000"/>
              </a:lnSpc>
              <a:buFontTx/>
              <a:buNone/>
            </a:pPr>
            <a:endParaRPr lang="en-US" altLang="en-US" sz="3500" dirty="0">
              <a:latin typeface="Arial" panose="020B0604020202020204" pitchFamily="34" charset="0"/>
            </a:endParaRPr>
          </a:p>
          <a:p>
            <a:pPr>
              <a:lnSpc>
                <a:spcPct val="90000"/>
              </a:lnSpc>
            </a:pPr>
            <a:r>
              <a:rPr lang="en-US" altLang="en-US" sz="3200" b="1" dirty="0">
                <a:latin typeface="Arial" panose="020B0604020202020204" pitchFamily="34" charset="0"/>
              </a:rPr>
              <a:t>TAY, Adult &amp; Older Adult Program</a:t>
            </a:r>
          </a:p>
          <a:p>
            <a:pPr eaLnBrk="1" hangingPunct="1">
              <a:lnSpc>
                <a:spcPct val="90000"/>
              </a:lnSpc>
              <a:buFontTx/>
              <a:buNone/>
            </a:pPr>
            <a:r>
              <a:rPr lang="en-US" altLang="en-US" sz="3200" dirty="0">
                <a:latin typeface="Arial" panose="020B0604020202020204" pitchFamily="34" charset="0"/>
              </a:rPr>
              <a:t> Provides intensive support services to individuals </a:t>
            </a:r>
          </a:p>
          <a:p>
            <a:pPr eaLnBrk="1" hangingPunct="1">
              <a:lnSpc>
                <a:spcPct val="90000"/>
              </a:lnSpc>
              <a:buFontTx/>
              <a:buNone/>
            </a:pPr>
            <a:r>
              <a:rPr lang="en-US" altLang="en-US" sz="3200" dirty="0">
                <a:latin typeface="Arial" panose="020B0604020202020204" pitchFamily="34" charset="0"/>
              </a:rPr>
              <a:t> with severe mental illness using an Assertive </a:t>
            </a:r>
          </a:p>
          <a:p>
            <a:pPr eaLnBrk="1" hangingPunct="1">
              <a:lnSpc>
                <a:spcPct val="90000"/>
              </a:lnSpc>
              <a:buFontTx/>
              <a:buNone/>
            </a:pPr>
            <a:r>
              <a:rPr lang="en-US" altLang="en-US" sz="3200" dirty="0">
                <a:latin typeface="Arial" panose="020B0604020202020204" pitchFamily="34" charset="0"/>
              </a:rPr>
              <a:t> Community Treatment approach.</a:t>
            </a:r>
          </a:p>
          <a:p>
            <a:pPr eaLnBrk="1" hangingPunct="1">
              <a:lnSpc>
                <a:spcPct val="90000"/>
              </a:lnSpc>
              <a:buFontTx/>
              <a:buNone/>
            </a:pPr>
            <a:r>
              <a:rPr lang="en-US" altLang="en-US" sz="3500" dirty="0">
                <a:latin typeface="Arial" panose="020B0604020202020204" pitchFamily="34" charset="0"/>
              </a:rPr>
              <a:t>.</a:t>
            </a:r>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1"/>
              </a:buClr>
              <a:buSzPts val="3700"/>
            </a:pPr>
            <a:r>
              <a:rPr lang="en-US" altLang="en-US" sz="3500" b="1" dirty="0">
                <a:latin typeface="Arial" panose="020B0604020202020204" pitchFamily="34" charset="0"/>
              </a:rPr>
              <a:t>FULL SERVICE PARTNERSHIPS (FSP) </a:t>
            </a:r>
            <a:endParaRPr sz="3500" dirty="0"/>
          </a:p>
        </p:txBody>
      </p:sp>
      <p:pic>
        <p:nvPicPr>
          <p:cNvPr id="6" name="Picture 68" descr="MCBD19644_0000[1]">
            <a:extLst>
              <a:ext uri="{FF2B5EF4-FFF2-40B4-BE49-F238E27FC236}">
                <a16:creationId xmlns:a16="http://schemas.microsoft.com/office/drawing/2014/main" id="{5D1953E9-F79D-4309-B722-F97E8322E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8300" y="2360385"/>
            <a:ext cx="2095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62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713" name="Google Shape;713;p71"/>
          <p:cNvSpPr txBox="1"/>
          <p:nvPr/>
        </p:nvSpPr>
        <p:spPr>
          <a:xfrm>
            <a:off x="771526" y="1785938"/>
            <a:ext cx="10820399" cy="4386261"/>
          </a:xfrm>
          <a:prstGeom prst="rect">
            <a:avLst/>
          </a:prstGeom>
          <a:noFill/>
          <a:ln>
            <a:noFill/>
          </a:ln>
        </p:spPr>
        <p:txBody>
          <a:bodyPr spcFirstLastPara="1" wrap="square" lIns="91425" tIns="45700" rIns="91425" bIns="45700" anchor="t" anchorCtr="0">
            <a:noAutofit/>
          </a:bodyPr>
          <a:lstStyle/>
          <a:p>
            <a:pPr marL="461963"/>
            <a:r>
              <a:rPr lang="en-US" altLang="en-US" sz="3200" b="1" dirty="0">
                <a:latin typeface="Arial" panose="020B0604020202020204" pitchFamily="34" charset="0"/>
                <a:cs typeface="Arial" panose="020B0604020202020204" pitchFamily="34" charset="0"/>
              </a:rPr>
              <a:t>Homeless Full Service Partnership </a:t>
            </a:r>
            <a:r>
              <a:rPr lang="en-US" altLang="en-US" sz="3200" dirty="0">
                <a:latin typeface="Arial" panose="020B0604020202020204" pitchFamily="34" charset="0"/>
                <a:cs typeface="Arial" panose="020B0604020202020204" pitchFamily="34" charset="0"/>
              </a:rPr>
              <a:t>This FSP provides wrap-around services to individuals who are homeless and experiencing mental health needs.</a:t>
            </a:r>
          </a:p>
          <a:p>
            <a:pPr marL="1033463" indent="-571500">
              <a:buFont typeface="Arial" panose="020B0604020202020204" pitchFamily="34" charset="0"/>
              <a:buChar char="•"/>
            </a:pPr>
            <a:endParaRPr lang="en-US" altLang="en-US" sz="3500" dirty="0">
              <a:latin typeface="Arial" panose="020B0604020202020204" pitchFamily="34" charset="0"/>
              <a:cs typeface="Arial" panose="020B0604020202020204" pitchFamily="34" charset="0"/>
            </a:endParaRPr>
          </a:p>
          <a:p>
            <a:pPr marL="461963"/>
            <a:endParaRPr lang="en-US" altLang="en-US" sz="3500" dirty="0">
              <a:latin typeface="Arial" panose="020B0604020202020204" pitchFamily="34" charset="0"/>
              <a:cs typeface="Arial" panose="020B0604020202020204" pitchFamily="34" charset="0"/>
            </a:endParaRPr>
          </a:p>
          <a:p>
            <a:pPr marL="457200" indent="-457200" eaLnBrk="1" hangingPunct="1">
              <a:lnSpc>
                <a:spcPct val="90000"/>
              </a:lnSpc>
              <a:buFont typeface="Arial" panose="020B0604020202020204" pitchFamily="34" charset="0"/>
              <a:buChar char="•"/>
            </a:pPr>
            <a:endParaRPr lang="en-US" altLang="en-US" sz="3500" dirty="0">
              <a:latin typeface="Arial" panose="020B0604020202020204" pitchFamily="34" charset="0"/>
            </a:endParaRPr>
          </a:p>
          <a:p>
            <a:pPr eaLnBrk="1" hangingPunct="1">
              <a:lnSpc>
                <a:spcPct val="90000"/>
              </a:lnSpc>
              <a:buFontTx/>
              <a:buNone/>
            </a:pPr>
            <a:endParaRPr lang="en-US" altLang="en-US" sz="3500" dirty="0">
              <a:latin typeface="Arial" panose="020B0604020202020204" pitchFamily="34" charset="0"/>
            </a:endParaRPr>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1"/>
              </a:buClr>
              <a:buSzPts val="3700"/>
            </a:pPr>
            <a:r>
              <a:rPr lang="en-US" altLang="en-US" sz="3500" b="1" dirty="0">
                <a:latin typeface="Arial" panose="020B0604020202020204" pitchFamily="34" charset="0"/>
              </a:rPr>
              <a:t>FULL SERVICE PARTNERSHIPS</a:t>
            </a:r>
            <a:endParaRPr sz="3500" dirty="0"/>
          </a:p>
        </p:txBody>
      </p:sp>
      <p:pic>
        <p:nvPicPr>
          <p:cNvPr id="5" name="Picture 7">
            <a:extLst>
              <a:ext uri="{FF2B5EF4-FFF2-40B4-BE49-F238E27FC236}">
                <a16:creationId xmlns:a16="http://schemas.microsoft.com/office/drawing/2014/main" id="{D0EB6D5C-82D4-4BF9-AC6F-5C97A4CAA7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8886" y="3692072"/>
            <a:ext cx="4151086"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080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713" name="Google Shape;713;p71"/>
          <p:cNvSpPr txBox="1"/>
          <p:nvPr/>
        </p:nvSpPr>
        <p:spPr>
          <a:xfrm>
            <a:off x="771526" y="1481138"/>
            <a:ext cx="10820399" cy="4691062"/>
          </a:xfrm>
          <a:prstGeom prst="rect">
            <a:avLst/>
          </a:prstGeom>
          <a:noFill/>
          <a:ln>
            <a:noFill/>
          </a:ln>
        </p:spPr>
        <p:txBody>
          <a:bodyPr spcFirstLastPara="1" wrap="square" lIns="91425" tIns="45700" rIns="91425" bIns="45700" anchor="t" anchorCtr="0">
            <a:noAutofit/>
          </a:bodyPr>
          <a:lstStyle/>
          <a:p>
            <a:pPr eaLnBrk="1" hangingPunct="1">
              <a:defRPr/>
            </a:pPr>
            <a:r>
              <a:rPr lang="en-US" sz="2800" b="1" dirty="0">
                <a:latin typeface="Arial" charset="0"/>
              </a:rPr>
              <a:t>Diversity &amp; Multicultural Services</a:t>
            </a:r>
          </a:p>
          <a:p>
            <a:pPr marL="0" indent="0" eaLnBrk="1" hangingPunct="1">
              <a:buFontTx/>
              <a:buNone/>
              <a:defRPr/>
            </a:pPr>
            <a:r>
              <a:rPr lang="en-US" sz="2800" dirty="0">
                <a:latin typeface="Arial" charset="0"/>
              </a:rPr>
              <a:t>The Division’s Diversity and Multicultural Coordinator provides leadership in identifying, developing, implementing, monitoring, and evaluating services and strategies that lead to continuous cultural, ethnic and linguistic improvements within the organizations system of care.</a:t>
            </a:r>
          </a:p>
          <a:p>
            <a:pPr marL="0" indent="0" eaLnBrk="1" hangingPunct="1">
              <a:buFontTx/>
              <a:buNone/>
              <a:defRPr/>
            </a:pPr>
            <a:endParaRPr lang="en-US" altLang="en-US" sz="2800" dirty="0">
              <a:latin typeface="Arial" charset="0"/>
              <a:cs typeface="Arial" panose="020B0604020202020204" pitchFamily="34" charset="0"/>
            </a:endParaRPr>
          </a:p>
          <a:p>
            <a:pPr marL="0" indent="0" eaLnBrk="1" hangingPunct="1">
              <a:buFontTx/>
              <a:buNone/>
              <a:defRPr/>
            </a:pPr>
            <a:endParaRPr lang="en-US" altLang="en-US" sz="3500" dirty="0">
              <a:latin typeface="Arial" panose="020B0604020202020204" pitchFamily="34" charset="0"/>
              <a:cs typeface="Arial" panose="020B0604020202020204" pitchFamily="34" charset="0"/>
            </a:endParaRPr>
          </a:p>
          <a:p>
            <a:pPr marL="461963"/>
            <a:endParaRPr lang="en-US" altLang="en-US" sz="3500" dirty="0">
              <a:latin typeface="Arial" panose="020B0604020202020204" pitchFamily="34" charset="0"/>
              <a:cs typeface="Arial" panose="020B0604020202020204" pitchFamily="34" charset="0"/>
            </a:endParaRPr>
          </a:p>
          <a:p>
            <a:pPr marL="457200" indent="-457200" eaLnBrk="1" hangingPunct="1">
              <a:lnSpc>
                <a:spcPct val="90000"/>
              </a:lnSpc>
              <a:buFont typeface="Arial" panose="020B0604020202020204" pitchFamily="34" charset="0"/>
              <a:buChar char="•"/>
            </a:pPr>
            <a:endParaRPr lang="en-US" altLang="en-US" sz="3500" dirty="0">
              <a:latin typeface="Arial" panose="020B0604020202020204" pitchFamily="34" charset="0"/>
            </a:endParaRPr>
          </a:p>
          <a:p>
            <a:pPr eaLnBrk="1" hangingPunct="1">
              <a:lnSpc>
                <a:spcPct val="90000"/>
              </a:lnSpc>
              <a:buFontTx/>
              <a:buNone/>
            </a:pPr>
            <a:endParaRPr lang="en-US" altLang="en-US" sz="3500" dirty="0">
              <a:latin typeface="Arial" panose="020B0604020202020204" pitchFamily="34" charset="0"/>
            </a:endParaRPr>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1"/>
              </a:buClr>
              <a:buSzPts val="3700"/>
            </a:pPr>
            <a:r>
              <a:rPr lang="en-US" altLang="en-US" sz="3500" b="1" dirty="0">
                <a:latin typeface="Arial" panose="020B0604020202020204" pitchFamily="34" charset="0"/>
              </a:rPr>
              <a:t>MULTICULTURAL OUTREACH &amp; ENGAGEMENT</a:t>
            </a:r>
            <a:endParaRPr sz="3500" dirty="0"/>
          </a:p>
        </p:txBody>
      </p:sp>
      <p:pic>
        <p:nvPicPr>
          <p:cNvPr id="6" name="Picture 17" descr="MPj04068100000[1]">
            <a:extLst>
              <a:ext uri="{FF2B5EF4-FFF2-40B4-BE49-F238E27FC236}">
                <a16:creationId xmlns:a16="http://schemas.microsoft.com/office/drawing/2014/main" id="{A4C1B990-0DCC-48A4-95C2-663A71760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4000501"/>
            <a:ext cx="3429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94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713" name="Google Shape;713;p71"/>
          <p:cNvSpPr txBox="1"/>
          <p:nvPr/>
        </p:nvSpPr>
        <p:spPr>
          <a:xfrm>
            <a:off x="771526" y="1616530"/>
            <a:ext cx="10820399" cy="4555670"/>
          </a:xfrm>
          <a:prstGeom prst="rect">
            <a:avLst/>
          </a:prstGeom>
          <a:noFill/>
          <a:ln>
            <a:noFill/>
          </a:ln>
        </p:spPr>
        <p:txBody>
          <a:bodyPr spcFirstLastPara="1" wrap="square" lIns="91425" tIns="45700" rIns="91425" bIns="45700" anchor="t" anchorCtr="0">
            <a:noAutofit/>
          </a:bodyPr>
          <a:lstStyle/>
          <a:p>
            <a:pPr eaLnBrk="1" hangingPunct="1"/>
            <a:r>
              <a:rPr lang="en-US" altLang="en-US" sz="3200" b="1" dirty="0">
                <a:latin typeface="Arial" panose="020B0604020202020204" pitchFamily="34" charset="0"/>
              </a:rPr>
              <a:t>Transition Age Youth Support Services</a:t>
            </a:r>
          </a:p>
          <a:p>
            <a:pPr eaLnBrk="1" hangingPunct="1">
              <a:buFontTx/>
              <a:buNone/>
            </a:pPr>
            <a:r>
              <a:rPr lang="en-US" altLang="en-US" sz="2800" dirty="0">
                <a:latin typeface="Arial" panose="020B0604020202020204" pitchFamily="34" charset="0"/>
              </a:rPr>
              <a:t>Provides outreach, supports, services and/or referrals to Transition Age Youth who are experiencing mental health needs and homelessness. </a:t>
            </a:r>
          </a:p>
          <a:p>
            <a:pPr marL="0" indent="0" eaLnBrk="1" hangingPunct="1">
              <a:buFontTx/>
              <a:buNone/>
              <a:defRPr/>
            </a:pPr>
            <a:endParaRPr lang="en-US" altLang="en-US" sz="2800" dirty="0">
              <a:latin typeface="Arial" charset="0"/>
              <a:cs typeface="Arial" panose="020B0604020202020204" pitchFamily="34" charset="0"/>
            </a:endParaRPr>
          </a:p>
          <a:p>
            <a:pPr marL="0" indent="0" eaLnBrk="1" hangingPunct="1">
              <a:buFontTx/>
              <a:buNone/>
              <a:defRPr/>
            </a:pPr>
            <a:endParaRPr lang="en-US" altLang="en-US" sz="3500" dirty="0">
              <a:latin typeface="Arial" panose="020B0604020202020204" pitchFamily="34" charset="0"/>
              <a:cs typeface="Arial" panose="020B0604020202020204" pitchFamily="34" charset="0"/>
            </a:endParaRPr>
          </a:p>
          <a:p>
            <a:pPr marL="461963"/>
            <a:endParaRPr lang="en-US" altLang="en-US" sz="3500" dirty="0">
              <a:latin typeface="Arial" panose="020B0604020202020204" pitchFamily="34" charset="0"/>
              <a:cs typeface="Arial" panose="020B0604020202020204" pitchFamily="34" charset="0"/>
            </a:endParaRPr>
          </a:p>
          <a:p>
            <a:pPr marL="457200" indent="-457200" eaLnBrk="1" hangingPunct="1">
              <a:lnSpc>
                <a:spcPct val="90000"/>
              </a:lnSpc>
              <a:buFont typeface="Arial" panose="020B0604020202020204" pitchFamily="34" charset="0"/>
              <a:buChar char="•"/>
            </a:pPr>
            <a:endParaRPr lang="en-US" altLang="en-US" sz="3500" dirty="0">
              <a:latin typeface="Arial" panose="020B0604020202020204" pitchFamily="34" charset="0"/>
            </a:endParaRPr>
          </a:p>
          <a:p>
            <a:pPr eaLnBrk="1" hangingPunct="1">
              <a:lnSpc>
                <a:spcPct val="90000"/>
              </a:lnSpc>
              <a:buFontTx/>
              <a:buNone/>
            </a:pPr>
            <a:endParaRPr lang="en-US" altLang="en-US" sz="3500" dirty="0">
              <a:latin typeface="Arial" panose="020B0604020202020204" pitchFamily="34" charset="0"/>
            </a:endParaRPr>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1"/>
              </a:buClr>
              <a:buSzPts val="3700"/>
            </a:pPr>
            <a:r>
              <a:rPr lang="en-US" altLang="en-US" sz="3500" b="1" dirty="0">
                <a:latin typeface="Arial" panose="020B0604020202020204" pitchFamily="34" charset="0"/>
              </a:rPr>
              <a:t>MULTICULTURAL OUTREACH &amp; ENGAGEMENT</a:t>
            </a:r>
            <a:endParaRPr sz="3500" dirty="0"/>
          </a:p>
        </p:txBody>
      </p:sp>
      <p:pic>
        <p:nvPicPr>
          <p:cNvPr id="5" name="Picture 24" descr="MPj04365090000[1]">
            <a:extLst>
              <a:ext uri="{FF2B5EF4-FFF2-40B4-BE49-F238E27FC236}">
                <a16:creationId xmlns:a16="http://schemas.microsoft.com/office/drawing/2014/main" id="{8FEB226C-2E9A-4C41-B806-63D603D27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343" y="3809999"/>
            <a:ext cx="411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960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713" name="Google Shape;713;p71"/>
          <p:cNvSpPr txBox="1"/>
          <p:nvPr/>
        </p:nvSpPr>
        <p:spPr>
          <a:xfrm>
            <a:off x="838201" y="1257300"/>
            <a:ext cx="10820399" cy="4914899"/>
          </a:xfrm>
          <a:prstGeom prst="rect">
            <a:avLst/>
          </a:prstGeom>
          <a:noFill/>
          <a:ln>
            <a:noFill/>
          </a:ln>
        </p:spPr>
        <p:txBody>
          <a:bodyPr spcFirstLastPara="1" wrap="square" lIns="91425" tIns="45700" rIns="91425" bIns="45700" anchor="t" anchorCtr="0">
            <a:normAutofit fontScale="92500" lnSpcReduction="10000"/>
          </a:bodyPr>
          <a:lstStyle/>
          <a:p>
            <a:pPr marL="571500" indent="-571500" eaLnBrk="1" hangingPunct="1">
              <a:buFont typeface="Arial" panose="020B0604020202020204" pitchFamily="34" charset="0"/>
              <a:buChar char="•"/>
              <a:defRPr/>
            </a:pPr>
            <a:r>
              <a:rPr lang="en-US" sz="2800" dirty="0">
                <a:latin typeface="Arial" charset="0"/>
              </a:rPr>
              <a:t>Wellness &amp; Recovery Support Services</a:t>
            </a:r>
            <a:endParaRPr lang="en-US" sz="2800" dirty="0"/>
          </a:p>
          <a:p>
            <a:pPr marL="571500" indent="-571500" eaLnBrk="1" hangingPunct="1">
              <a:buFont typeface="Arial" panose="020B0604020202020204" pitchFamily="34" charset="0"/>
              <a:buChar char="•"/>
              <a:defRPr/>
            </a:pPr>
            <a:r>
              <a:rPr lang="en-US" sz="2800" dirty="0">
                <a:latin typeface="Arial" charset="0"/>
              </a:rPr>
              <a:t>Family Support Services</a:t>
            </a:r>
          </a:p>
          <a:p>
            <a:pPr marL="571500" indent="-571500" eaLnBrk="1" hangingPunct="1">
              <a:buFont typeface="Arial" panose="020B0604020202020204" pitchFamily="34" charset="0"/>
              <a:buChar char="•"/>
              <a:defRPr/>
            </a:pPr>
            <a:r>
              <a:rPr lang="en-US" sz="2800" dirty="0">
                <a:latin typeface="Arial" charset="0"/>
              </a:rPr>
              <a:t>Housing Supports</a:t>
            </a:r>
          </a:p>
          <a:p>
            <a:pPr marL="457200" indent="-457200" eaLnBrk="1" hangingPunct="1">
              <a:buFont typeface="Arial" panose="020B0604020202020204" pitchFamily="34" charset="0"/>
              <a:buChar char="•"/>
              <a:defRPr/>
            </a:pPr>
            <a:r>
              <a:rPr lang="en-US" sz="2800" dirty="0">
                <a:latin typeface="Arial" charset="0"/>
              </a:rPr>
              <a:t> Benefits Advocacy Services</a:t>
            </a:r>
          </a:p>
          <a:p>
            <a:pPr marL="285750" lvl="1"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Mobile Crisis Team Staffing</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Transitional Outreach Team (TOT)</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Flex funds</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Berkeley Wellness Center in Berkeley</a:t>
            </a:r>
            <a:r>
              <a:rPr lang="en-US" alt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Sub-rep payee services </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Case Management Services for Transition Age Youth</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Funds specifically to support services for Asian Pacific Islanders</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Funding to support the Specialized Care Unit</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Increased services for individuals with Substance Use Disorders</a:t>
            </a:r>
          </a:p>
          <a:p>
            <a:pPr marL="285750" indent="-285750">
              <a:buFont typeface="Arial" panose="020B0604020202020204" pitchFamily="34" charset="0"/>
              <a:buChar char="•"/>
            </a:pPr>
            <a:endParaRPr lang="en-US" alt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en-US" sz="2800" dirty="0">
              <a:latin typeface="Arial" panose="020B0604020202020204" pitchFamily="34" charset="0"/>
              <a:cs typeface="Arial" panose="020B0604020202020204" pitchFamily="34" charset="0"/>
            </a:endParaRPr>
          </a:p>
          <a:p>
            <a:pPr marL="571500" indent="-571500" eaLnBrk="1" hangingPunct="1">
              <a:buFont typeface="Arial" panose="020B0604020202020204" pitchFamily="34" charset="0"/>
              <a:buChar char="•"/>
              <a:defRPr/>
            </a:pPr>
            <a:endParaRPr lang="en-US" sz="2800" dirty="0">
              <a:latin typeface="Arial" charset="0"/>
            </a:endParaRPr>
          </a:p>
          <a:p>
            <a:pPr marL="571500" indent="-571500" eaLnBrk="1" hangingPunct="1">
              <a:buFont typeface="Arial" panose="020B0604020202020204" pitchFamily="34" charset="0"/>
              <a:buChar char="•"/>
              <a:defRPr/>
            </a:pPr>
            <a:endParaRPr lang="en-US" sz="2800" dirty="0">
              <a:latin typeface="Arial" charset="0"/>
            </a:endParaRP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50" y="185738"/>
            <a:ext cx="10648950" cy="9429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3700"/>
              <a:buFont typeface="Arial"/>
              <a:buNone/>
            </a:pPr>
            <a:endParaRPr lang="en-US" sz="3500" b="1" dirty="0"/>
          </a:p>
          <a:p>
            <a:pPr marL="0" marR="0" lvl="0" indent="0" algn="ctr" rtl="0">
              <a:lnSpc>
                <a:spcPct val="90000"/>
              </a:lnSpc>
              <a:spcBef>
                <a:spcPts val="0"/>
              </a:spcBef>
              <a:spcAft>
                <a:spcPts val="0"/>
              </a:spcAft>
              <a:buClr>
                <a:schemeClr val="accent1"/>
              </a:buClr>
              <a:buSzPts val="3700"/>
              <a:buFont typeface="Arial"/>
              <a:buNone/>
            </a:pPr>
            <a:r>
              <a:rPr lang="en-US" sz="3500" b="1" dirty="0"/>
              <a:t>SYSTEM DEVELOPMENT</a:t>
            </a:r>
            <a:endParaRPr sz="3500" b="1" dirty="0"/>
          </a:p>
        </p:txBody>
      </p:sp>
      <p:pic>
        <p:nvPicPr>
          <p:cNvPr id="5" name="Picture 42" descr="C:\Documents and Settings\kklatt\Local Settings\Temporary Internet Files\Content.IE5\46G7RARX\MCj02315060000[1].wmf">
            <a:extLst>
              <a:ext uri="{FF2B5EF4-FFF2-40B4-BE49-F238E27FC236}">
                <a16:creationId xmlns:a16="http://schemas.microsoft.com/office/drawing/2014/main" id="{09E11C18-EFDF-4741-B3F5-42EB01C58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113" y="2021115"/>
            <a:ext cx="1923144" cy="160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29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755" name="Google Shape;755;p75"/>
          <p:cNvSpPr txBox="1"/>
          <p:nvPr/>
        </p:nvSpPr>
        <p:spPr>
          <a:xfrm>
            <a:off x="838201" y="471488"/>
            <a:ext cx="10515600" cy="638855"/>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500" b="1" dirty="0">
                <a:latin typeface="Arial" panose="020B0604020202020204" pitchFamily="34" charset="0"/>
              </a:rPr>
              <a:t>Proposed FY24 Additions Through CSS Funds</a:t>
            </a:r>
            <a:endParaRPr sz="3500" dirty="0"/>
          </a:p>
        </p:txBody>
      </p:sp>
      <p:graphicFrame>
        <p:nvGraphicFramePr>
          <p:cNvPr id="756" name="Google Shape;756;p75"/>
          <p:cNvGraphicFramePr/>
          <p:nvPr>
            <p:extLst>
              <p:ext uri="{D42A27DB-BD31-4B8C-83A1-F6EECF244321}">
                <p14:modId xmlns:p14="http://schemas.microsoft.com/office/powerpoint/2010/main" val="1364952722"/>
              </p:ext>
            </p:extLst>
          </p:nvPr>
        </p:nvGraphicFramePr>
        <p:xfrm>
          <a:off x="976309" y="1215256"/>
          <a:ext cx="10896603" cy="4999806"/>
        </p:xfrm>
        <a:graphic>
          <a:graphicData uri="http://schemas.openxmlformats.org/drawingml/2006/table">
            <a:tbl>
              <a:tblPr firstRow="1" bandRow="1">
                <a:noFill/>
                <a:tableStyleId>{3B6E56DE-2C4E-4503-A47B-6EF7F9093A8B}</a:tableStyleId>
              </a:tblPr>
              <a:tblGrid>
                <a:gridCol w="2015524">
                  <a:extLst>
                    <a:ext uri="{9D8B030D-6E8A-4147-A177-3AD203B41FA5}">
                      <a16:colId xmlns:a16="http://schemas.microsoft.com/office/drawing/2014/main" val="20000"/>
                    </a:ext>
                  </a:extLst>
                </a:gridCol>
                <a:gridCol w="7370888">
                  <a:extLst>
                    <a:ext uri="{9D8B030D-6E8A-4147-A177-3AD203B41FA5}">
                      <a16:colId xmlns:a16="http://schemas.microsoft.com/office/drawing/2014/main" val="20001"/>
                    </a:ext>
                  </a:extLst>
                </a:gridCol>
                <a:gridCol w="1510191">
                  <a:extLst>
                    <a:ext uri="{9D8B030D-6E8A-4147-A177-3AD203B41FA5}">
                      <a16:colId xmlns:a16="http://schemas.microsoft.com/office/drawing/2014/main" val="20002"/>
                    </a:ext>
                  </a:extLst>
                </a:gridCol>
              </a:tblGrid>
              <a:tr h="352242">
                <a:tc>
                  <a:txBody>
                    <a:bodyPr/>
                    <a:lstStyle/>
                    <a:p>
                      <a:pPr marL="0" marR="0" lvl="0" indent="0" algn="ctr" rtl="0">
                        <a:spcBef>
                          <a:spcPts val="0"/>
                        </a:spcBef>
                        <a:spcAft>
                          <a:spcPts val="0"/>
                        </a:spcAft>
                        <a:buNone/>
                      </a:pPr>
                      <a:r>
                        <a:rPr lang="en-US" sz="1800" dirty="0"/>
                        <a:t>PROGRAM</a:t>
                      </a:r>
                      <a:endParaRPr sz="1800" dirty="0"/>
                    </a:p>
                  </a:txBody>
                  <a:tcPr marL="91450" marR="91450" marT="45725" marB="45725"/>
                </a:tc>
                <a:tc>
                  <a:txBody>
                    <a:bodyPr/>
                    <a:lstStyle/>
                    <a:p>
                      <a:pPr marL="0" marR="0" lvl="0" indent="0" algn="ctr" rtl="0">
                        <a:spcBef>
                          <a:spcPts val="0"/>
                        </a:spcBef>
                        <a:spcAft>
                          <a:spcPts val="0"/>
                        </a:spcAft>
                        <a:buNone/>
                      </a:pPr>
                      <a:r>
                        <a:rPr lang="en-US" sz="1800" dirty="0"/>
                        <a:t>POSITION</a:t>
                      </a:r>
                      <a:endParaRPr sz="1800" dirty="0"/>
                    </a:p>
                  </a:txBody>
                  <a:tcPr marL="91450" marR="91450" marT="45725" marB="45725"/>
                </a:tc>
                <a:tc>
                  <a:txBody>
                    <a:bodyPr/>
                    <a:lstStyle/>
                    <a:p>
                      <a:pPr marL="0" marR="0" lvl="0" indent="0" algn="ctr" rtl="0">
                        <a:spcBef>
                          <a:spcPts val="0"/>
                        </a:spcBef>
                        <a:spcAft>
                          <a:spcPts val="0"/>
                        </a:spcAft>
                        <a:buNone/>
                      </a:pPr>
                      <a:r>
                        <a:rPr lang="en-US" sz="1800" dirty="0"/>
                        <a:t>Cost</a:t>
                      </a:r>
                      <a:endParaRPr sz="1800" dirty="0"/>
                    </a:p>
                  </a:txBody>
                  <a:tcPr marL="91450" marR="91450" marT="45725" marB="45725"/>
                </a:tc>
                <a:extLst>
                  <a:ext uri="{0D108BD9-81ED-4DB2-BD59-A6C34878D82A}">
                    <a16:rowId xmlns:a16="http://schemas.microsoft.com/office/drawing/2014/main" val="10000"/>
                  </a:ext>
                </a:extLst>
              </a:tr>
              <a:tr h="646747">
                <a:tc>
                  <a:txBody>
                    <a:bodyPr/>
                    <a:lstStyle/>
                    <a:p>
                      <a:pPr marL="0" marR="0" lvl="0" indent="0" algn="l" rtl="0">
                        <a:spcBef>
                          <a:spcPts val="0"/>
                        </a:spcBef>
                        <a:spcAft>
                          <a:spcPts val="0"/>
                        </a:spcAft>
                        <a:buNone/>
                      </a:pPr>
                      <a:r>
                        <a:rPr lang="en-US" sz="1800" b="0" dirty="0">
                          <a:solidFill>
                            <a:schemeClr val="accent1"/>
                          </a:solidFill>
                        </a:rPr>
                        <a:t>Adult FSP</a:t>
                      </a:r>
                    </a:p>
                    <a:p>
                      <a:pPr marL="0" marR="0" lvl="0" indent="0" algn="l" rtl="0">
                        <a:spcBef>
                          <a:spcPts val="0"/>
                        </a:spcBef>
                        <a:spcAft>
                          <a:spcPts val="0"/>
                        </a:spcAft>
                        <a:buNone/>
                      </a:pPr>
                      <a:r>
                        <a:rPr lang="en-US" sz="1800" b="0" dirty="0">
                          <a:solidFill>
                            <a:schemeClr val="accent1"/>
                          </a:solidFill>
                        </a:rPr>
                        <a:t>Homeless FSP</a:t>
                      </a:r>
                    </a:p>
                  </a:txBody>
                  <a:tcPr marL="91450" marR="91450" marT="45725" marB="45725"/>
                </a:tc>
                <a:tc>
                  <a:txBody>
                    <a:bodyPr/>
                    <a:lstStyle/>
                    <a:p>
                      <a:pPr lvl="0">
                        <a:lnSpc>
                          <a:spcPct val="110000"/>
                        </a:lnSpc>
                        <a:buClr>
                          <a:schemeClr val="accent1"/>
                        </a:buClr>
                        <a:buSzPts val="1800"/>
                      </a:pPr>
                      <a:r>
                        <a:rPr lang="en-US" sz="1800" b="0" dirty="0">
                          <a:solidFill>
                            <a:schemeClr val="accent1"/>
                          </a:solidFill>
                        </a:rPr>
                        <a:t>1.0 Mental Health Program Supervisor: Provide oversight, consistency and expertise in connecting the FSP programs together.</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$247,628</a:t>
                      </a:r>
                    </a:p>
                    <a:p>
                      <a:pPr marL="0" marR="0" lvl="0" indent="0" algn="ctr" rtl="0">
                        <a:spcBef>
                          <a:spcPts val="0"/>
                        </a:spcBef>
                        <a:spcAft>
                          <a:spcPts val="0"/>
                        </a:spcAft>
                        <a:buNone/>
                      </a:pPr>
                      <a:endParaRPr sz="1800" b="0" dirty="0">
                        <a:solidFill>
                          <a:schemeClr val="accent1"/>
                        </a:solidFill>
                      </a:endParaRPr>
                    </a:p>
                  </a:txBody>
                  <a:tcPr marL="91450" marR="91450" marT="45725" marB="45725"/>
                </a:tc>
                <a:extLst>
                  <a:ext uri="{0D108BD9-81ED-4DB2-BD59-A6C34878D82A}">
                    <a16:rowId xmlns:a16="http://schemas.microsoft.com/office/drawing/2014/main" val="10001"/>
                  </a:ext>
                </a:extLst>
              </a:tr>
              <a:tr h="3522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u="none" dirty="0">
                          <a:solidFill>
                            <a:schemeClr val="accent1"/>
                          </a:solidFill>
                        </a:rPr>
                        <a:t>Children’s FSP</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1.0 Behavioral Health Clinician II: Increase program capacity.</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$154,343</a:t>
                      </a:r>
                    </a:p>
                  </a:txBody>
                  <a:tcPr marL="91450" marR="91450" marT="45725" marB="45725"/>
                </a:tc>
                <a:extLst>
                  <a:ext uri="{0D108BD9-81ED-4DB2-BD59-A6C34878D82A}">
                    <a16:rowId xmlns:a16="http://schemas.microsoft.com/office/drawing/2014/main" val="10002"/>
                  </a:ext>
                </a:extLst>
              </a:tr>
              <a:tr h="616416">
                <a:tc>
                  <a:txBody>
                    <a:bodyPr/>
                    <a:lstStyle/>
                    <a:p>
                      <a:pPr marL="0" marR="0" lvl="0" indent="0" algn="l" rtl="0">
                        <a:spcBef>
                          <a:spcPts val="0"/>
                        </a:spcBef>
                        <a:spcAft>
                          <a:spcPts val="0"/>
                        </a:spcAft>
                        <a:buNone/>
                      </a:pPr>
                      <a:r>
                        <a:rPr lang="en-US" sz="1800" b="0" dirty="0">
                          <a:solidFill>
                            <a:schemeClr val="accent1"/>
                          </a:solidFill>
                        </a:rPr>
                        <a:t>Crisis Services</a:t>
                      </a:r>
                    </a:p>
                    <a:p>
                      <a:pPr marL="0" marR="0" lvl="0" indent="0" algn="l" rtl="0">
                        <a:spcBef>
                          <a:spcPts val="0"/>
                        </a:spcBef>
                        <a:spcAft>
                          <a:spcPts val="0"/>
                        </a:spcAft>
                        <a:buNone/>
                      </a:pPr>
                      <a:r>
                        <a:rPr lang="en-US" sz="1800" b="0" dirty="0">
                          <a:solidFill>
                            <a:schemeClr val="accent1"/>
                          </a:solidFill>
                        </a:rPr>
                        <a:t>(CSS Sys. Dev.)</a:t>
                      </a:r>
                      <a:endParaRPr sz="1800" b="0" dirty="0">
                        <a:solidFill>
                          <a:schemeClr val="accent1"/>
                        </a:solidFill>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1.0 Behavioral Health Clinician II:  For increased mental health services, and to provide support on the Transitional Outreach Team.</a:t>
                      </a:r>
                    </a:p>
                  </a:txBody>
                  <a:tcPr marL="91450" marR="91450" marT="45725" marB="45725"/>
                </a:tc>
                <a:tc>
                  <a:txBody>
                    <a:bodyPr/>
                    <a:lstStyle/>
                    <a:p>
                      <a:pPr marL="0" marR="0" lvl="0" indent="0" algn="ctr" rtl="0">
                        <a:spcBef>
                          <a:spcPts val="0"/>
                        </a:spcBef>
                        <a:spcAft>
                          <a:spcPts val="0"/>
                        </a:spcAft>
                        <a:buNone/>
                      </a:pPr>
                      <a:r>
                        <a:rPr lang="en-US" sz="1800" b="0" dirty="0">
                          <a:solidFill>
                            <a:schemeClr val="accent1"/>
                          </a:solidFill>
                        </a:rPr>
                        <a:t>$77,172</a:t>
                      </a:r>
                      <a:endParaRPr sz="1800" b="0" dirty="0">
                        <a:solidFill>
                          <a:schemeClr val="accent1"/>
                        </a:solidFill>
                      </a:endParaRPr>
                    </a:p>
                  </a:txBody>
                  <a:tcPr marL="91450" marR="91450" marT="45725" marB="45725"/>
                </a:tc>
                <a:extLst>
                  <a:ext uri="{0D108BD9-81ED-4DB2-BD59-A6C34878D82A}">
                    <a16:rowId xmlns:a16="http://schemas.microsoft.com/office/drawing/2014/main" val="10003"/>
                  </a:ext>
                </a:extLst>
              </a:tr>
              <a:tr h="880590">
                <a:tc>
                  <a:txBody>
                    <a:bodyPr/>
                    <a:lstStyle/>
                    <a:p>
                      <a:pPr marL="0" marR="0" lvl="0" indent="0" algn="l" rtl="0">
                        <a:spcBef>
                          <a:spcPts val="0"/>
                        </a:spcBef>
                        <a:spcAft>
                          <a:spcPts val="0"/>
                        </a:spcAft>
                        <a:buNone/>
                      </a:pPr>
                      <a:r>
                        <a:rPr lang="en-US" sz="1800" b="0" dirty="0">
                          <a:solidFill>
                            <a:schemeClr val="accent1"/>
                          </a:solidFill>
                        </a:rPr>
                        <a:t>Crisis Services</a:t>
                      </a:r>
                      <a:endParaRPr sz="1800" b="0" dirty="0">
                        <a:solidFill>
                          <a:schemeClr val="accent1"/>
                        </a:solidFill>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1.0 Assistant Management Analyst:  Will provide support to help develop and address population needs, equity concerns, and Mental Health needs in the City. </a:t>
                      </a:r>
                    </a:p>
                  </a:txBody>
                  <a:tcPr marL="91450" marR="91450" marT="45725" marB="45725"/>
                </a:tc>
                <a:tc>
                  <a:txBody>
                    <a:bodyPr/>
                    <a:lstStyle/>
                    <a:p>
                      <a:pPr marL="0" marR="0" lvl="0" indent="0" algn="ctr" rtl="0">
                        <a:spcBef>
                          <a:spcPts val="0"/>
                        </a:spcBef>
                        <a:spcAft>
                          <a:spcPts val="0"/>
                        </a:spcAft>
                        <a:buNone/>
                      </a:pPr>
                      <a:endParaRPr lang="en-US" sz="1800" b="0" dirty="0">
                        <a:solidFill>
                          <a:schemeClr val="accent1"/>
                        </a:solidFill>
                      </a:endParaRPr>
                    </a:p>
                    <a:p>
                      <a:pPr marL="0" marR="0" lvl="0" indent="0" algn="ctr" rtl="0">
                        <a:spcBef>
                          <a:spcPts val="0"/>
                        </a:spcBef>
                        <a:spcAft>
                          <a:spcPts val="0"/>
                        </a:spcAft>
                        <a:buNone/>
                      </a:pPr>
                      <a:r>
                        <a:rPr lang="en-US" sz="1800" b="0" dirty="0">
                          <a:solidFill>
                            <a:schemeClr val="accent1"/>
                          </a:solidFill>
                        </a:rPr>
                        <a:t>$132,705</a:t>
                      </a:r>
                      <a:endParaRPr sz="1800" b="0" dirty="0">
                        <a:solidFill>
                          <a:schemeClr val="accent1"/>
                        </a:solidFill>
                      </a:endParaRPr>
                    </a:p>
                  </a:txBody>
                  <a:tcPr marL="91450" marR="91450" marT="45725" marB="45725"/>
                </a:tc>
                <a:extLst>
                  <a:ext uri="{0D108BD9-81ED-4DB2-BD59-A6C34878D82A}">
                    <a16:rowId xmlns:a16="http://schemas.microsoft.com/office/drawing/2014/main" val="10004"/>
                  </a:ext>
                </a:extLst>
              </a:tr>
              <a:tr h="1086059">
                <a:tc>
                  <a:txBody>
                    <a:bodyPr/>
                    <a:lstStyle/>
                    <a:p>
                      <a:pPr marL="0" marR="0" lvl="0" indent="0" algn="l" rtl="0">
                        <a:spcBef>
                          <a:spcPts val="0"/>
                        </a:spcBef>
                        <a:spcAft>
                          <a:spcPts val="0"/>
                        </a:spcAft>
                        <a:buNone/>
                      </a:pPr>
                      <a:r>
                        <a:rPr lang="en-US" sz="1800" b="0" dirty="0">
                          <a:solidFill>
                            <a:schemeClr val="accent1"/>
                          </a:solidFill>
                        </a:rPr>
                        <a:t>Multi-cultural Outreach &amp; Engagement</a:t>
                      </a:r>
                      <a:endParaRPr sz="1800" b="0" dirty="0">
                        <a:solidFill>
                          <a:schemeClr val="accent1"/>
                        </a:solidFill>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1.0 Community Services Specialist II:  Will serve as the Division’s Multicultural, Diversity and Training Coordinator and oversee the Community-Based Mental Health First Aide Program.</a:t>
                      </a:r>
                    </a:p>
                    <a:p>
                      <a:pPr marL="0" marR="0" lvl="0" indent="0" algn="l" rtl="0">
                        <a:spcBef>
                          <a:spcPts val="0"/>
                        </a:spcBef>
                        <a:spcAft>
                          <a:spcPts val="0"/>
                        </a:spcAft>
                        <a:buNone/>
                      </a:pPr>
                      <a:endParaRPr sz="1400" b="0" dirty="0">
                        <a:solidFill>
                          <a:schemeClr val="accent1"/>
                        </a:solidFil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$165,982 </a:t>
                      </a:r>
                    </a:p>
                    <a:p>
                      <a:pPr marL="0" marR="0" lvl="0" indent="0" algn="ctr" rtl="0">
                        <a:spcBef>
                          <a:spcPts val="0"/>
                        </a:spcBef>
                        <a:spcAft>
                          <a:spcPts val="0"/>
                        </a:spcAft>
                        <a:buNone/>
                      </a:pPr>
                      <a:endParaRPr sz="1800" b="0" dirty="0">
                        <a:solidFill>
                          <a:schemeClr val="accent1"/>
                        </a:solidFill>
                      </a:endParaRPr>
                    </a:p>
                  </a:txBody>
                  <a:tcPr marL="91450" marR="91450" marT="45725" marB="45725"/>
                </a:tc>
                <a:extLst>
                  <a:ext uri="{0D108BD9-81ED-4DB2-BD59-A6C34878D82A}">
                    <a16:rowId xmlns:a16="http://schemas.microsoft.com/office/drawing/2014/main" val="10005"/>
                  </a:ext>
                </a:extLst>
              </a:tr>
              <a:tr h="880590">
                <a:tc>
                  <a:txBody>
                    <a:bodyPr/>
                    <a:lstStyle/>
                    <a:p>
                      <a:pPr marL="0" marR="0" lvl="0" indent="0" algn="l" rtl="0">
                        <a:spcBef>
                          <a:spcPts val="0"/>
                        </a:spcBef>
                        <a:spcAft>
                          <a:spcPts val="0"/>
                        </a:spcAft>
                        <a:buNone/>
                      </a:pPr>
                      <a:r>
                        <a:rPr lang="en-US" sz="1800" b="0" dirty="0">
                          <a:solidFill>
                            <a:schemeClr val="accent1"/>
                          </a:solidFill>
                        </a:rPr>
                        <a:t>Administration</a:t>
                      </a:r>
                      <a:endParaRPr sz="1800" b="0" dirty="0">
                        <a:solidFill>
                          <a:schemeClr val="accent1"/>
                        </a:solidFill>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.60 Associate Management Analyst: Will serve as a contract content manager for the Division. </a:t>
                      </a:r>
                      <a:r>
                        <a:rPr lang="en-US" sz="1400" b="0" dirty="0">
                          <a:solidFill>
                            <a:schemeClr val="accent1"/>
                          </a:solidFill>
                        </a:rPr>
                        <a:t>(.60 CSS Admin; .40 PEI Admin)  </a:t>
                      </a:r>
                    </a:p>
                    <a:p>
                      <a:pPr marL="0" marR="0" lvl="0" indent="0" algn="l" rtl="0">
                        <a:spcBef>
                          <a:spcPts val="0"/>
                        </a:spcBef>
                        <a:spcAft>
                          <a:spcPts val="0"/>
                        </a:spcAft>
                        <a:buNone/>
                      </a:pPr>
                      <a:endParaRPr sz="1800" b="0" dirty="0">
                        <a:solidFill>
                          <a:schemeClr val="accent1"/>
                        </a:solidFil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dirty="0">
                        <a:solidFill>
                          <a:schemeClr val="accent1"/>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$109,519</a:t>
                      </a:r>
                      <a:endParaRPr sz="1800" b="0" dirty="0">
                        <a:solidFill>
                          <a:schemeClr val="accent1"/>
                        </a:solidFill>
                      </a:endParaRPr>
                    </a:p>
                  </a:txBody>
                  <a:tcPr marL="91450" marR="91450" marT="45725" marB="45725"/>
                </a:tc>
                <a:extLst>
                  <a:ext uri="{0D108BD9-81ED-4DB2-BD59-A6C34878D82A}">
                    <a16:rowId xmlns:a16="http://schemas.microsoft.com/office/drawing/2014/main" val="1363075901"/>
                  </a:ext>
                </a:extLst>
              </a:tr>
            </a:tbl>
          </a:graphicData>
        </a:graphic>
      </p:graphicFrame>
    </p:spTree>
    <p:extLst>
      <p:ext uri="{BB962C8B-B14F-4D97-AF65-F5344CB8AC3E}">
        <p14:creationId xmlns:p14="http://schemas.microsoft.com/office/powerpoint/2010/main" val="208288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674"/>
        <p:cNvGrpSpPr/>
        <p:nvPr/>
      </p:nvGrpSpPr>
      <p:grpSpPr>
        <a:xfrm>
          <a:off x="0" y="0"/>
          <a:ext cx="0" cy="0"/>
          <a:chOff x="0" y="0"/>
          <a:chExt cx="0" cy="0"/>
        </a:xfrm>
      </p:grpSpPr>
      <p:pic>
        <p:nvPicPr>
          <p:cNvPr id="675" name="Google Shape;675;p67"/>
          <p:cNvPicPr preferRelativeResize="0"/>
          <p:nvPr/>
        </p:nvPicPr>
        <p:blipFill rotWithShape="1">
          <a:blip r:embed="rId3">
            <a:alphaModFix/>
          </a:blip>
          <a:srcRect l="15926" r="15925"/>
          <a:stretch/>
        </p:blipFill>
        <p:spPr>
          <a:xfrm>
            <a:off x="8015288" y="0"/>
            <a:ext cx="4176711" cy="6858001"/>
          </a:xfrm>
          <a:prstGeom prst="rect">
            <a:avLst/>
          </a:prstGeom>
          <a:noFill/>
          <a:ln>
            <a:noFill/>
          </a:ln>
        </p:spPr>
      </p:pic>
      <p:sp>
        <p:nvSpPr>
          <p:cNvPr id="677" name="Google Shape;677;p67"/>
          <p:cNvSpPr txBox="1"/>
          <p:nvPr/>
        </p:nvSpPr>
        <p:spPr>
          <a:xfrm>
            <a:off x="0" y="0"/>
            <a:ext cx="8015288" cy="6457950"/>
          </a:xfrm>
          <a:prstGeom prst="rect">
            <a:avLst/>
          </a:prstGeom>
          <a:noFill/>
          <a:ln>
            <a:noFill/>
          </a:ln>
        </p:spPr>
        <p:txBody>
          <a:bodyPr spcFirstLastPara="1" wrap="square" lIns="91425" tIns="45700" rIns="91425" bIns="45700" anchor="ctr" anchorCtr="0">
            <a:normAutofit fontScale="97500"/>
          </a:bodyPr>
          <a:lstStyle/>
          <a:p>
            <a:pPr algn="ctr">
              <a:lnSpc>
                <a:spcPct val="90000"/>
              </a:lnSpc>
              <a:buClr>
                <a:schemeClr val="lt1"/>
              </a:buClr>
              <a:buSzPct val="100000"/>
            </a:pPr>
            <a:r>
              <a:rPr lang="en-US" sz="3600" b="1" dirty="0">
                <a:solidFill>
                  <a:schemeClr val="lt1"/>
                </a:solidFill>
              </a:rPr>
              <a:t>Community Input Meeting </a:t>
            </a:r>
          </a:p>
          <a:p>
            <a:pPr algn="ctr">
              <a:lnSpc>
                <a:spcPct val="90000"/>
              </a:lnSpc>
              <a:buClr>
                <a:schemeClr val="lt1"/>
              </a:buClr>
              <a:buSzPct val="100000"/>
            </a:pPr>
            <a:r>
              <a:rPr lang="en-US" sz="3600" b="1" dirty="0">
                <a:solidFill>
                  <a:schemeClr val="lt1"/>
                </a:solidFill>
              </a:rPr>
              <a:t>for the </a:t>
            </a:r>
          </a:p>
          <a:p>
            <a:pPr marL="0" marR="0" lvl="0" indent="0" algn="ctr" rtl="0">
              <a:lnSpc>
                <a:spcPct val="90000"/>
              </a:lnSpc>
              <a:spcBef>
                <a:spcPts val="0"/>
              </a:spcBef>
              <a:spcAft>
                <a:spcPts val="0"/>
              </a:spcAft>
              <a:buClr>
                <a:schemeClr val="lt1"/>
              </a:buClr>
              <a:buSzPct val="100000"/>
              <a:buFont typeface="Arial"/>
              <a:buNone/>
            </a:pPr>
            <a:r>
              <a:rPr lang="en-US" sz="3600" b="1" dirty="0">
                <a:solidFill>
                  <a:schemeClr val="lt1"/>
                </a:solidFill>
              </a:rPr>
              <a:t>Mental Health Services Act (MHSA)</a:t>
            </a:r>
          </a:p>
          <a:p>
            <a:pPr marL="0" marR="0" lvl="0" indent="0" algn="ctr" rtl="0">
              <a:lnSpc>
                <a:spcPct val="90000"/>
              </a:lnSpc>
              <a:spcBef>
                <a:spcPts val="0"/>
              </a:spcBef>
              <a:spcAft>
                <a:spcPts val="0"/>
              </a:spcAft>
              <a:buClr>
                <a:schemeClr val="lt1"/>
              </a:buClr>
              <a:buSzPct val="100000"/>
              <a:buFont typeface="Arial"/>
              <a:buNone/>
            </a:pPr>
            <a:r>
              <a:rPr lang="en-US" sz="3600" b="1" i="0" dirty="0">
                <a:solidFill>
                  <a:schemeClr val="lt1"/>
                </a:solidFill>
                <a:latin typeface="Arial"/>
                <a:ea typeface="Arial"/>
                <a:cs typeface="Arial"/>
                <a:sym typeface="Arial"/>
              </a:rPr>
              <a:t>FY24-26 Three Year Plan </a:t>
            </a:r>
          </a:p>
          <a:p>
            <a:pPr marL="0" marR="0" lvl="0" indent="0" algn="ctr" rtl="0">
              <a:lnSpc>
                <a:spcPct val="90000"/>
              </a:lnSpc>
              <a:spcBef>
                <a:spcPts val="0"/>
              </a:spcBef>
              <a:spcAft>
                <a:spcPts val="0"/>
              </a:spcAft>
              <a:buClr>
                <a:schemeClr val="lt1"/>
              </a:buClr>
              <a:buSzPct val="100000"/>
              <a:buFont typeface="Arial"/>
              <a:buNone/>
            </a:pPr>
            <a:endParaRPr dirty="0"/>
          </a:p>
        </p:txBody>
      </p:sp>
      <p:pic>
        <p:nvPicPr>
          <p:cNvPr id="5" name="Picture 4" descr="..\..\Administration\Logos\color logo backup.gif">
            <a:extLst>
              <a:ext uri="{FF2B5EF4-FFF2-40B4-BE49-F238E27FC236}">
                <a16:creationId xmlns:a16="http://schemas.microsoft.com/office/drawing/2014/main" id="{76212D90-6265-40F4-AEC1-807A57538E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492817" y="623411"/>
            <a:ext cx="1367791" cy="119157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755" name="Google Shape;755;p75"/>
          <p:cNvSpPr txBox="1"/>
          <p:nvPr/>
        </p:nvSpPr>
        <p:spPr>
          <a:xfrm>
            <a:off x="838201" y="0"/>
            <a:ext cx="10515600" cy="1110343"/>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500" b="1" dirty="0">
                <a:latin typeface="Arial" panose="020B0604020202020204" pitchFamily="34" charset="0"/>
              </a:rPr>
              <a:t>Proposed FY24 Additions Through CSS Funds or CSS Funds Transfer </a:t>
            </a:r>
            <a:endParaRPr sz="3500" dirty="0"/>
          </a:p>
        </p:txBody>
      </p:sp>
      <p:graphicFrame>
        <p:nvGraphicFramePr>
          <p:cNvPr id="756" name="Google Shape;756;p75"/>
          <p:cNvGraphicFramePr/>
          <p:nvPr>
            <p:extLst>
              <p:ext uri="{D42A27DB-BD31-4B8C-83A1-F6EECF244321}">
                <p14:modId xmlns:p14="http://schemas.microsoft.com/office/powerpoint/2010/main" val="1496865019"/>
              </p:ext>
            </p:extLst>
          </p:nvPr>
        </p:nvGraphicFramePr>
        <p:xfrm>
          <a:off x="1028700" y="1215256"/>
          <a:ext cx="10844212" cy="4702257"/>
        </p:xfrm>
        <a:graphic>
          <a:graphicData uri="http://schemas.openxmlformats.org/drawingml/2006/table">
            <a:tbl>
              <a:tblPr firstRow="1" bandRow="1">
                <a:noFill/>
                <a:tableStyleId>{3B6E56DE-2C4E-4503-A47B-6EF7F9093A8B}</a:tableStyleId>
              </a:tblPr>
              <a:tblGrid>
                <a:gridCol w="2005833">
                  <a:extLst>
                    <a:ext uri="{9D8B030D-6E8A-4147-A177-3AD203B41FA5}">
                      <a16:colId xmlns:a16="http://schemas.microsoft.com/office/drawing/2014/main" val="20000"/>
                    </a:ext>
                  </a:extLst>
                </a:gridCol>
                <a:gridCol w="7335449">
                  <a:extLst>
                    <a:ext uri="{9D8B030D-6E8A-4147-A177-3AD203B41FA5}">
                      <a16:colId xmlns:a16="http://schemas.microsoft.com/office/drawing/2014/main" val="20001"/>
                    </a:ext>
                  </a:extLst>
                </a:gridCol>
                <a:gridCol w="1502930">
                  <a:extLst>
                    <a:ext uri="{9D8B030D-6E8A-4147-A177-3AD203B41FA5}">
                      <a16:colId xmlns:a16="http://schemas.microsoft.com/office/drawing/2014/main" val="20002"/>
                    </a:ext>
                  </a:extLst>
                </a:gridCol>
              </a:tblGrid>
              <a:tr h="345352">
                <a:tc>
                  <a:txBody>
                    <a:bodyPr/>
                    <a:lstStyle/>
                    <a:p>
                      <a:pPr marL="0" marR="0" lvl="0" indent="0" algn="ctr" rtl="0">
                        <a:spcBef>
                          <a:spcPts val="0"/>
                        </a:spcBef>
                        <a:spcAft>
                          <a:spcPts val="0"/>
                        </a:spcAft>
                        <a:buNone/>
                      </a:pPr>
                      <a:r>
                        <a:rPr lang="en-US" sz="1800" dirty="0"/>
                        <a:t>PROGRAM</a:t>
                      </a:r>
                      <a:endParaRPr sz="1800" dirty="0"/>
                    </a:p>
                  </a:txBody>
                  <a:tcPr marL="91450" marR="91450" marT="45725" marB="45725"/>
                </a:tc>
                <a:tc>
                  <a:txBody>
                    <a:bodyPr/>
                    <a:lstStyle/>
                    <a:p>
                      <a:pPr marL="0" marR="0" lvl="0" indent="0" algn="ctr" rtl="0">
                        <a:spcBef>
                          <a:spcPts val="0"/>
                        </a:spcBef>
                        <a:spcAft>
                          <a:spcPts val="0"/>
                        </a:spcAft>
                        <a:buNone/>
                      </a:pPr>
                      <a:r>
                        <a:rPr lang="en-US" sz="1800" dirty="0"/>
                        <a:t>PROPOSED ADDITION</a:t>
                      </a:r>
                      <a:endParaRPr sz="1800" dirty="0"/>
                    </a:p>
                  </a:txBody>
                  <a:tcPr marL="91450" marR="91450" marT="45725" marB="45725"/>
                </a:tc>
                <a:tc>
                  <a:txBody>
                    <a:bodyPr/>
                    <a:lstStyle/>
                    <a:p>
                      <a:pPr marL="0" marR="0" lvl="0" indent="0" algn="ctr" rtl="0">
                        <a:spcBef>
                          <a:spcPts val="0"/>
                        </a:spcBef>
                        <a:spcAft>
                          <a:spcPts val="0"/>
                        </a:spcAft>
                        <a:buNone/>
                      </a:pPr>
                      <a:r>
                        <a:rPr lang="en-US" sz="1800" dirty="0"/>
                        <a:t>Cost</a:t>
                      </a:r>
                      <a:endParaRPr sz="1800" dirty="0"/>
                    </a:p>
                  </a:txBody>
                  <a:tcPr marL="91450" marR="91450" marT="45725" marB="45725"/>
                </a:tc>
                <a:extLst>
                  <a:ext uri="{0D108BD9-81ED-4DB2-BD59-A6C34878D82A}">
                    <a16:rowId xmlns:a16="http://schemas.microsoft.com/office/drawing/2014/main" val="10000"/>
                  </a:ext>
                </a:extLst>
              </a:tr>
              <a:tr h="6340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Berkeley Food &amp; Housing Project</a:t>
                      </a:r>
                    </a:p>
                  </a:txBody>
                  <a:tcPr marL="91450" marR="91450" marT="45725" marB="45725"/>
                </a:tc>
                <a:tc>
                  <a:txBody>
                    <a:bodyPr/>
                    <a:lstStyle/>
                    <a:p>
                      <a:pPr lvl="0">
                        <a:lnSpc>
                          <a:spcPct val="110000"/>
                        </a:lnSpc>
                        <a:buClr>
                          <a:schemeClr val="accent1"/>
                        </a:buClr>
                        <a:buSzPts val="1800"/>
                      </a:pPr>
                      <a:r>
                        <a:rPr lang="en-US" sz="1800" b="0" dirty="0">
                          <a:solidFill>
                            <a:schemeClr val="accent1"/>
                          </a:solidFill>
                        </a:rPr>
                        <a:t>A one-time amount of funding will be allocated to assist with increases in rental and supportive costs at the Russell Street Residence. </a:t>
                      </a:r>
                    </a:p>
                  </a:txBody>
                  <a:tcPr marL="91450" marR="91450" marT="45725" marB="45725"/>
                </a:tc>
                <a:tc>
                  <a:txBody>
                    <a:bodyPr/>
                    <a:lstStyle/>
                    <a:p>
                      <a:pPr marL="0" marR="0" lvl="0" indent="0" algn="ctr" rtl="0">
                        <a:spcBef>
                          <a:spcPts val="0"/>
                        </a:spcBef>
                        <a:spcAft>
                          <a:spcPts val="0"/>
                        </a:spcAft>
                        <a:buNone/>
                      </a:pPr>
                      <a:endParaRPr lang="en-US" sz="1800" b="0" dirty="0">
                        <a:solidFill>
                          <a:schemeClr val="accent1"/>
                        </a:solidFill>
                      </a:endParaRPr>
                    </a:p>
                    <a:p>
                      <a:pPr marL="0" marR="0" lvl="0" indent="0" algn="ctr" rtl="0">
                        <a:spcBef>
                          <a:spcPts val="0"/>
                        </a:spcBef>
                        <a:spcAft>
                          <a:spcPts val="0"/>
                        </a:spcAft>
                        <a:buNone/>
                      </a:pPr>
                      <a:r>
                        <a:rPr lang="en-US" sz="1800" b="0" dirty="0">
                          <a:solidFill>
                            <a:schemeClr val="accent1"/>
                          </a:solidFill>
                        </a:rPr>
                        <a:t>$150,000</a:t>
                      </a:r>
                      <a:endParaRPr sz="1800" b="0" dirty="0">
                        <a:solidFill>
                          <a:schemeClr val="accent1"/>
                        </a:solidFill>
                      </a:endParaRPr>
                    </a:p>
                  </a:txBody>
                  <a:tcPr marL="91450" marR="91450" marT="45725" marB="45725"/>
                </a:tc>
                <a:extLst>
                  <a:ext uri="{0D108BD9-81ED-4DB2-BD59-A6C34878D82A}">
                    <a16:rowId xmlns:a16="http://schemas.microsoft.com/office/drawing/2014/main" val="10001"/>
                  </a:ext>
                </a:extLst>
              </a:tr>
              <a:tr h="8633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Aging Division</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1.0 Behavioral Health Clinician II:  </a:t>
                      </a:r>
                      <a:r>
                        <a:rPr lang="en-US" sz="1800" b="0" i="0" u="none" strike="noStrike" cap="none" dirty="0">
                          <a:solidFill>
                            <a:schemeClr val="accent1"/>
                          </a:solidFill>
                          <a:effectLst/>
                          <a:latin typeface="Arial"/>
                          <a:cs typeface="Arial"/>
                          <a:sym typeface="Arial"/>
                        </a:rPr>
                        <a:t>To provide management of the Shelter Plus Care caseload </a:t>
                      </a:r>
                      <a:r>
                        <a:rPr lang="en-US" sz="1800" b="0" i="0" u="none" strike="noStrike" cap="none" dirty="0">
                          <a:solidFill>
                            <a:schemeClr val="accent1"/>
                          </a:solidFill>
                          <a:effectLst/>
                          <a:latin typeface="Arial"/>
                          <a:ea typeface="Arial"/>
                          <a:cs typeface="Arial"/>
                          <a:sym typeface="Arial"/>
                        </a:rPr>
                        <a:t>and provide increased clinical services to the population. </a:t>
                      </a:r>
                      <a:endParaRPr lang="en-US" sz="1800" b="0" dirty="0">
                        <a:solidFill>
                          <a:schemeClr val="accent1"/>
                        </a:solidFil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dirty="0">
                        <a:solidFill>
                          <a:schemeClr val="accent1"/>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dirty="0">
                          <a:solidFill>
                            <a:schemeClr val="accent1"/>
                          </a:solidFill>
                        </a:rPr>
                        <a:t>$154,343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dirty="0">
                        <a:solidFill>
                          <a:schemeClr val="accent1"/>
                        </a:solidFill>
                      </a:endParaRPr>
                    </a:p>
                  </a:txBody>
                  <a:tcPr marL="91450" marR="91450" marT="45725" marB="45725"/>
                </a:tc>
                <a:extLst>
                  <a:ext uri="{0D108BD9-81ED-4DB2-BD59-A6C34878D82A}">
                    <a16:rowId xmlns:a16="http://schemas.microsoft.com/office/drawing/2014/main" val="10002"/>
                  </a:ext>
                </a:extLst>
              </a:tr>
              <a:tr h="8633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u="none" dirty="0">
                          <a:solidFill>
                            <a:schemeClr val="accent1"/>
                          </a:solidFill>
                        </a:rPr>
                        <a:t>Administration</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Allocate a one-time amount of funding for an MHSA Capacity Assessment</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dirty="0">
                        <a:solidFill>
                          <a:schemeClr val="accent1"/>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$60,000</a:t>
                      </a:r>
                    </a:p>
                  </a:txBody>
                  <a:tcPr marL="91450" marR="91450" marT="45725" marB="45725"/>
                </a:tc>
                <a:extLst>
                  <a:ext uri="{0D108BD9-81ED-4DB2-BD59-A6C34878D82A}">
                    <a16:rowId xmlns:a16="http://schemas.microsoft.com/office/drawing/2014/main" val="842565598"/>
                  </a:ext>
                </a:extLst>
              </a:tr>
              <a:tr h="106481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Administration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(WET)</a:t>
                      </a:r>
                    </a:p>
                    <a:p>
                      <a:pPr marL="0" marR="0" lvl="0" indent="0" algn="l" rtl="0">
                        <a:spcBef>
                          <a:spcPts val="0"/>
                        </a:spcBef>
                        <a:spcAft>
                          <a:spcPts val="0"/>
                        </a:spcAft>
                        <a:buNone/>
                      </a:pPr>
                      <a:endParaRPr sz="1800" b="0" dirty="0">
                        <a:solidFill>
                          <a:schemeClr val="accent1"/>
                        </a:solidFill>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dirty="0">
                          <a:solidFill>
                            <a:schemeClr val="accent1">
                              <a:lumMod val="90000"/>
                              <a:lumOff val="10000"/>
                            </a:schemeClr>
                          </a:solidFill>
                          <a:effectLst/>
                          <a:latin typeface="Arial" panose="020B0604020202020204" pitchFamily="34" charset="0"/>
                        </a:rPr>
                        <a:t>1.0 Community Services Specialist III:  Will support staff recruitment and retention for the Division; oversee Intern recruitment; and coordinate training and support for graduate level interns. </a:t>
                      </a:r>
                      <a:r>
                        <a:rPr lang="en-US" sz="1400" b="1" i="0" dirty="0">
                          <a:solidFill>
                            <a:schemeClr val="accent1">
                              <a:lumMod val="90000"/>
                              <a:lumOff val="10000"/>
                            </a:schemeClr>
                          </a:solidFill>
                        </a:rPr>
                        <a:t>(CSS Funds will be transferred to WET for this position)</a:t>
                      </a:r>
                      <a:endParaRPr lang="en-US" sz="1400" b="1" dirty="0">
                        <a:solidFill>
                          <a:schemeClr val="accent1">
                            <a:lumMod val="90000"/>
                            <a:lumOff val="10000"/>
                          </a:schemeClr>
                        </a:solidFill>
                      </a:endParaRPr>
                    </a:p>
                  </a:txBody>
                  <a:tcPr marL="91450" marR="91450" marT="45725" marB="45725"/>
                </a:tc>
                <a:tc>
                  <a:txBody>
                    <a:bodyPr/>
                    <a:lstStyle/>
                    <a:p>
                      <a:pPr marL="0" marR="0" lvl="0" indent="0" algn="ctr" rtl="0">
                        <a:spcBef>
                          <a:spcPts val="0"/>
                        </a:spcBef>
                        <a:spcAft>
                          <a:spcPts val="0"/>
                        </a:spcAft>
                        <a:buNone/>
                      </a:pPr>
                      <a:endParaRPr lang="en-US" sz="1800" b="0" dirty="0">
                        <a:solidFill>
                          <a:schemeClr val="accent1"/>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dirty="0">
                          <a:solidFill>
                            <a:schemeClr val="accent1"/>
                          </a:solidFill>
                        </a:rPr>
                        <a:t>$170,535</a:t>
                      </a:r>
                    </a:p>
                    <a:p>
                      <a:pPr marL="0" marR="0" lvl="0" indent="0" algn="ctr" rtl="0">
                        <a:spcBef>
                          <a:spcPts val="0"/>
                        </a:spcBef>
                        <a:spcAft>
                          <a:spcPts val="0"/>
                        </a:spcAft>
                        <a:buNone/>
                      </a:pPr>
                      <a:endParaRPr lang="en-US" sz="1800" b="0" dirty="0">
                        <a:solidFill>
                          <a:schemeClr val="accent1"/>
                        </a:solidFill>
                      </a:endParaRPr>
                    </a:p>
                  </a:txBody>
                  <a:tcPr marL="91450" marR="91450" marT="45725" marB="45725"/>
                </a:tc>
                <a:extLst>
                  <a:ext uri="{0D108BD9-81ED-4DB2-BD59-A6C34878D82A}">
                    <a16:rowId xmlns:a16="http://schemas.microsoft.com/office/drawing/2014/main" val="10004"/>
                  </a:ext>
                </a:extLst>
              </a:tr>
              <a:tr h="759355">
                <a:tc>
                  <a:txBody>
                    <a:bodyPr/>
                    <a:lstStyle/>
                    <a:p>
                      <a:pPr marL="0" marR="0" lvl="0" indent="0" algn="l" rtl="0">
                        <a:spcBef>
                          <a:spcPts val="0"/>
                        </a:spcBef>
                        <a:spcAft>
                          <a:spcPts val="0"/>
                        </a:spcAft>
                        <a:buNone/>
                      </a:pPr>
                      <a:r>
                        <a:rPr lang="en-US" sz="1800" b="1" dirty="0">
                          <a:solidFill>
                            <a:schemeClr val="accent1"/>
                          </a:solidFill>
                        </a:rPr>
                        <a:t>TOTAL</a:t>
                      </a:r>
                      <a:endParaRPr sz="1800" b="1" dirty="0">
                        <a:solidFill>
                          <a:schemeClr val="accent1"/>
                        </a:solidFill>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accent1"/>
                          </a:solidFill>
                        </a:rPr>
                        <a:t>FY24 Additions through CSS Funds or CSS Funds Transfer</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accent1"/>
                          </a:solidFill>
                        </a:rPr>
                        <a:t>$1,422,227</a:t>
                      </a:r>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878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
        <p:nvSpPr>
          <p:cNvPr id="755" name="Google Shape;755;p75"/>
          <p:cNvSpPr txBox="1"/>
          <p:nvPr/>
        </p:nvSpPr>
        <p:spPr>
          <a:xfrm>
            <a:off x="838201" y="277586"/>
            <a:ext cx="10515600" cy="1028700"/>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500" b="1" dirty="0">
                <a:latin typeface="Arial" panose="020B0604020202020204" pitchFamily="34" charset="0"/>
              </a:rPr>
              <a:t>Proposed FY25 Additions Through CSS Funds</a:t>
            </a:r>
          </a:p>
          <a:p>
            <a:pPr lvl="0">
              <a:lnSpc>
                <a:spcPct val="90000"/>
              </a:lnSpc>
              <a:buClr>
                <a:schemeClr val="accent1"/>
              </a:buClr>
              <a:buSzPts val="3700"/>
            </a:pPr>
            <a:r>
              <a:rPr lang="en-US" altLang="en-US" sz="3500" b="1" dirty="0">
                <a:latin typeface="Arial" panose="020B0604020202020204" pitchFamily="34" charset="0"/>
              </a:rPr>
              <a:t>        </a:t>
            </a:r>
            <a:endParaRPr sz="3500" dirty="0"/>
          </a:p>
        </p:txBody>
      </p:sp>
      <p:graphicFrame>
        <p:nvGraphicFramePr>
          <p:cNvPr id="756" name="Google Shape;756;p75"/>
          <p:cNvGraphicFramePr/>
          <p:nvPr>
            <p:extLst>
              <p:ext uri="{D42A27DB-BD31-4B8C-83A1-F6EECF244321}">
                <p14:modId xmlns:p14="http://schemas.microsoft.com/office/powerpoint/2010/main" val="3372235696"/>
              </p:ext>
            </p:extLst>
          </p:nvPr>
        </p:nvGraphicFramePr>
        <p:xfrm>
          <a:off x="375557" y="1746375"/>
          <a:ext cx="11283045" cy="1838345"/>
        </p:xfrm>
        <a:graphic>
          <a:graphicData uri="http://schemas.openxmlformats.org/drawingml/2006/table">
            <a:tbl>
              <a:tblPr firstRow="1" bandRow="1">
                <a:noFill/>
                <a:tableStyleId>{3B6E56DE-2C4E-4503-A47B-6EF7F9093A8B}</a:tableStyleId>
              </a:tblPr>
              <a:tblGrid>
                <a:gridCol w="4012631">
                  <a:extLst>
                    <a:ext uri="{9D8B030D-6E8A-4147-A177-3AD203B41FA5}">
                      <a16:colId xmlns:a16="http://schemas.microsoft.com/office/drawing/2014/main" val="20000"/>
                    </a:ext>
                  </a:extLst>
                </a:gridCol>
                <a:gridCol w="5549545">
                  <a:extLst>
                    <a:ext uri="{9D8B030D-6E8A-4147-A177-3AD203B41FA5}">
                      <a16:colId xmlns:a16="http://schemas.microsoft.com/office/drawing/2014/main" val="20001"/>
                    </a:ext>
                  </a:extLst>
                </a:gridCol>
                <a:gridCol w="1720869">
                  <a:extLst>
                    <a:ext uri="{9D8B030D-6E8A-4147-A177-3AD203B41FA5}">
                      <a16:colId xmlns:a16="http://schemas.microsoft.com/office/drawing/2014/main" val="20002"/>
                    </a:ext>
                  </a:extLst>
                </a:gridCol>
              </a:tblGrid>
              <a:tr h="279225">
                <a:tc>
                  <a:txBody>
                    <a:bodyPr/>
                    <a:lstStyle/>
                    <a:p>
                      <a:pPr marL="0" marR="0" lvl="0" indent="0" algn="ctr" rtl="0">
                        <a:spcBef>
                          <a:spcPts val="0"/>
                        </a:spcBef>
                        <a:spcAft>
                          <a:spcPts val="0"/>
                        </a:spcAft>
                        <a:buNone/>
                      </a:pPr>
                      <a:r>
                        <a:rPr lang="en-US" sz="1800" dirty="0"/>
                        <a:t>PROGRAM</a:t>
                      </a:r>
                      <a:endParaRPr sz="1800" dirty="0"/>
                    </a:p>
                  </a:txBody>
                  <a:tcPr marL="91450" marR="91450" marT="45725" marB="45725"/>
                </a:tc>
                <a:tc>
                  <a:txBody>
                    <a:bodyPr/>
                    <a:lstStyle/>
                    <a:p>
                      <a:pPr marL="0" marR="0" lvl="0" indent="0" algn="ctr" rtl="0">
                        <a:spcBef>
                          <a:spcPts val="0"/>
                        </a:spcBef>
                        <a:spcAft>
                          <a:spcPts val="0"/>
                        </a:spcAft>
                        <a:buNone/>
                      </a:pPr>
                      <a:r>
                        <a:rPr lang="en-US" sz="1800" dirty="0"/>
                        <a:t>POSITION</a:t>
                      </a:r>
                      <a:endParaRPr sz="1800" dirty="0"/>
                    </a:p>
                  </a:txBody>
                  <a:tcPr marL="91450" marR="91450" marT="45725" marB="45725"/>
                </a:tc>
                <a:tc>
                  <a:txBody>
                    <a:bodyPr/>
                    <a:lstStyle/>
                    <a:p>
                      <a:pPr marL="0" marR="0" lvl="0" indent="0" algn="ctr" rtl="0">
                        <a:spcBef>
                          <a:spcPts val="0"/>
                        </a:spcBef>
                        <a:spcAft>
                          <a:spcPts val="0"/>
                        </a:spcAft>
                        <a:buNone/>
                      </a:pPr>
                      <a:r>
                        <a:rPr lang="en-US" sz="1800" dirty="0"/>
                        <a:t>Cost</a:t>
                      </a:r>
                      <a:endParaRPr sz="1800" dirty="0"/>
                    </a:p>
                  </a:txBody>
                  <a:tcPr marL="91450" marR="91450" marT="45725" marB="45725"/>
                </a:tc>
                <a:extLst>
                  <a:ext uri="{0D108BD9-81ED-4DB2-BD59-A6C34878D82A}">
                    <a16:rowId xmlns:a16="http://schemas.microsoft.com/office/drawing/2014/main" val="10000"/>
                  </a:ext>
                </a:extLst>
              </a:tr>
              <a:tr h="423466">
                <a:tc>
                  <a:txBody>
                    <a:bodyPr/>
                    <a:lstStyle/>
                    <a:p>
                      <a:pPr marL="0" marR="0" lvl="0" indent="0" algn="l" rtl="0">
                        <a:spcBef>
                          <a:spcPts val="0"/>
                        </a:spcBef>
                        <a:spcAft>
                          <a:spcPts val="0"/>
                        </a:spcAft>
                        <a:buNone/>
                      </a:pPr>
                      <a:endParaRPr lang="en-US" sz="1800" b="0" dirty="0">
                        <a:solidFill>
                          <a:schemeClr val="accent1"/>
                        </a:solidFill>
                      </a:endParaRPr>
                    </a:p>
                    <a:p>
                      <a:pPr marL="0" marR="0" lvl="0" indent="0" algn="l" rtl="0">
                        <a:spcBef>
                          <a:spcPts val="0"/>
                        </a:spcBef>
                        <a:spcAft>
                          <a:spcPts val="0"/>
                        </a:spcAft>
                        <a:buNone/>
                      </a:pPr>
                      <a:r>
                        <a:rPr lang="en-US" sz="1800" b="0" dirty="0">
                          <a:solidFill>
                            <a:schemeClr val="accent1"/>
                          </a:solidFill>
                        </a:rPr>
                        <a:t>Administration</a:t>
                      </a:r>
                    </a:p>
                  </a:txBody>
                  <a:tcPr marL="91450" marR="91450" marT="45725" marB="45725"/>
                </a:tc>
                <a:tc>
                  <a:txBody>
                    <a:bodyPr/>
                    <a:lstStyle/>
                    <a:p>
                      <a:pPr algn="l" fontAlgn="b"/>
                      <a:r>
                        <a:rPr lang="en-US" sz="1800" b="0" i="0" u="none" strike="noStrike" dirty="0">
                          <a:solidFill>
                            <a:srgbClr val="000000"/>
                          </a:solidFill>
                          <a:effectLst/>
                          <a:latin typeface="Arial" panose="020B0604020202020204" pitchFamily="34" charset="0"/>
                        </a:rPr>
                        <a:t>1.0 Assistant Management Analyst: Will report to the Division Manager to support special projects, data collection and analysis, and assist with policy, procedure, and budget development.</a:t>
                      </a:r>
                    </a:p>
                  </a:txBody>
                  <a:tcPr marL="9525" marR="9525" marT="9525" marB="0"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dirty="0">
                          <a:solidFill>
                            <a:schemeClr val="accent1"/>
                          </a:solidFill>
                        </a:rPr>
                        <a:t>$138,013</a:t>
                      </a:r>
                    </a:p>
                  </a:txBody>
                  <a:tcPr marL="91450" marR="91450" marT="45725" marB="45725"/>
                </a:tc>
                <a:extLst>
                  <a:ext uri="{0D108BD9-81ED-4DB2-BD59-A6C34878D82A}">
                    <a16:rowId xmlns:a16="http://schemas.microsoft.com/office/drawing/2014/main" val="10001"/>
                  </a:ext>
                </a:extLst>
              </a:tr>
              <a:tr h="326010">
                <a:tc>
                  <a:txBody>
                    <a:bodyPr/>
                    <a:lstStyle/>
                    <a:p>
                      <a:pPr marL="0" marR="0" lvl="0" indent="0" algn="l" rtl="0">
                        <a:spcBef>
                          <a:spcPts val="0"/>
                        </a:spcBef>
                        <a:spcAft>
                          <a:spcPts val="0"/>
                        </a:spcAft>
                        <a:buNone/>
                      </a:pPr>
                      <a:r>
                        <a:rPr lang="en-US" sz="1800" b="1" dirty="0">
                          <a:solidFill>
                            <a:schemeClr val="accent1"/>
                          </a:solidFill>
                        </a:rPr>
                        <a:t>TOTAL</a:t>
                      </a:r>
                      <a:endParaRPr sz="1800" b="1" dirty="0">
                        <a:solidFill>
                          <a:schemeClr val="accent1"/>
                        </a:solidFill>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accent1"/>
                          </a:solidFill>
                        </a:rPr>
                        <a:t>FY25 Additions through CSS Funds</a:t>
                      </a:r>
                    </a:p>
                  </a:txBody>
                  <a:tcPr marL="91450" marR="91450" marT="45725" marB="45725"/>
                </a:tc>
                <a:tc>
                  <a:txBody>
                    <a:bodyPr/>
                    <a:lstStyle/>
                    <a:p>
                      <a:pPr marL="0" marR="0" lvl="0" indent="0" algn="ctr" rtl="0">
                        <a:spcBef>
                          <a:spcPts val="0"/>
                        </a:spcBef>
                        <a:spcAft>
                          <a:spcPts val="0"/>
                        </a:spcAft>
                        <a:buNone/>
                      </a:pPr>
                      <a:r>
                        <a:rPr lang="en-US" sz="1800" b="1" dirty="0">
                          <a:solidFill>
                            <a:schemeClr val="accent1"/>
                          </a:solidFill>
                        </a:rPr>
                        <a:t>$138,013</a:t>
                      </a:r>
                    </a:p>
                  </a:txBody>
                  <a:tcPr marL="91450" marR="91450"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6921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755" name="Google Shape;755;p75"/>
          <p:cNvSpPr txBox="1"/>
          <p:nvPr/>
        </p:nvSpPr>
        <p:spPr>
          <a:xfrm>
            <a:off x="838201" y="285750"/>
            <a:ext cx="10515600" cy="942975"/>
          </a:xfrm>
          <a:prstGeom prst="rect">
            <a:avLst/>
          </a:prstGeom>
          <a:noFill/>
          <a:ln>
            <a:noFill/>
          </a:ln>
        </p:spPr>
        <p:txBody>
          <a:bodyPr spcFirstLastPara="1" wrap="square" lIns="91425" tIns="45700" rIns="91425" bIns="45700" anchor="t" anchorCtr="0">
            <a:normAutofit/>
          </a:bodyPr>
          <a:lstStyle/>
          <a:p>
            <a:pPr marL="0" marR="0" lvl="0" indent="0" rtl="0">
              <a:lnSpc>
                <a:spcPct val="90000"/>
              </a:lnSpc>
              <a:spcBef>
                <a:spcPts val="0"/>
              </a:spcBef>
              <a:spcAft>
                <a:spcPts val="0"/>
              </a:spcAft>
              <a:buClr>
                <a:schemeClr val="accent1"/>
              </a:buClr>
              <a:buSzPts val="3700"/>
              <a:buFont typeface="Arial"/>
              <a:buNone/>
            </a:pPr>
            <a:r>
              <a:rPr lang="en-US" sz="3500" b="1" dirty="0"/>
              <a:t>CSS FY24 – FY26 PROJECTED REVENUE</a:t>
            </a:r>
            <a:endParaRPr sz="3500" b="1" dirty="0"/>
          </a:p>
        </p:txBody>
      </p:sp>
      <p:graphicFrame>
        <p:nvGraphicFramePr>
          <p:cNvPr id="756" name="Google Shape;756;p75"/>
          <p:cNvGraphicFramePr/>
          <p:nvPr>
            <p:extLst>
              <p:ext uri="{D42A27DB-BD31-4B8C-83A1-F6EECF244321}">
                <p14:modId xmlns:p14="http://schemas.microsoft.com/office/powerpoint/2010/main" val="1438346338"/>
              </p:ext>
            </p:extLst>
          </p:nvPr>
        </p:nvGraphicFramePr>
        <p:xfrm>
          <a:off x="1208314" y="1828799"/>
          <a:ext cx="9095016" cy="2741159"/>
        </p:xfrm>
        <a:graphic>
          <a:graphicData uri="http://schemas.openxmlformats.org/drawingml/2006/table">
            <a:tbl>
              <a:tblPr firstRow="1" bandRow="1">
                <a:noFill/>
                <a:tableStyleId>{3B6E56DE-2C4E-4503-A47B-6EF7F9093A8B}</a:tableStyleId>
              </a:tblPr>
              <a:tblGrid>
                <a:gridCol w="3031672">
                  <a:extLst>
                    <a:ext uri="{9D8B030D-6E8A-4147-A177-3AD203B41FA5}">
                      <a16:colId xmlns:a16="http://schemas.microsoft.com/office/drawing/2014/main" val="20000"/>
                    </a:ext>
                  </a:extLst>
                </a:gridCol>
                <a:gridCol w="3031672">
                  <a:extLst>
                    <a:ext uri="{9D8B030D-6E8A-4147-A177-3AD203B41FA5}">
                      <a16:colId xmlns:a16="http://schemas.microsoft.com/office/drawing/2014/main" val="20001"/>
                    </a:ext>
                  </a:extLst>
                </a:gridCol>
                <a:gridCol w="3031672">
                  <a:extLst>
                    <a:ext uri="{9D8B030D-6E8A-4147-A177-3AD203B41FA5}">
                      <a16:colId xmlns:a16="http://schemas.microsoft.com/office/drawing/2014/main" val="2647676537"/>
                    </a:ext>
                  </a:extLst>
                </a:gridCol>
              </a:tblGrid>
              <a:tr h="1046161">
                <a:tc>
                  <a:txBody>
                    <a:bodyPr/>
                    <a:lstStyle/>
                    <a:p>
                      <a:pPr marL="0" marR="0" lvl="0" indent="0" algn="ctr" rtl="0">
                        <a:spcBef>
                          <a:spcPts val="0"/>
                        </a:spcBef>
                        <a:spcAft>
                          <a:spcPts val="0"/>
                        </a:spcAft>
                        <a:buNone/>
                      </a:pPr>
                      <a:endParaRPr lang="en-US" sz="2800" dirty="0"/>
                    </a:p>
                    <a:p>
                      <a:pPr marL="0" marR="0" lvl="0" indent="0" algn="ctr" rtl="0">
                        <a:spcBef>
                          <a:spcPts val="0"/>
                        </a:spcBef>
                        <a:spcAft>
                          <a:spcPts val="0"/>
                        </a:spcAft>
                        <a:buNone/>
                      </a:pPr>
                      <a:r>
                        <a:rPr lang="en-US" sz="2800" dirty="0"/>
                        <a:t>FY24</a:t>
                      </a:r>
                      <a:endParaRPr sz="2800" dirty="0"/>
                    </a:p>
                  </a:txBody>
                  <a:tcPr marL="91450" marR="91450" marT="45725" marB="45725"/>
                </a:tc>
                <a:tc>
                  <a:txBody>
                    <a:bodyPr/>
                    <a:lstStyle/>
                    <a:p>
                      <a:pPr marL="0" marR="0" lvl="0" indent="0" algn="ctr" rtl="0">
                        <a:spcBef>
                          <a:spcPts val="0"/>
                        </a:spcBef>
                        <a:spcAft>
                          <a:spcPts val="0"/>
                        </a:spcAft>
                        <a:buNone/>
                      </a:pPr>
                      <a:endParaRPr lang="en-US" sz="2800" dirty="0"/>
                    </a:p>
                    <a:p>
                      <a:pPr marL="0" marR="0" lvl="0" indent="0" algn="ctr" rtl="0">
                        <a:spcBef>
                          <a:spcPts val="0"/>
                        </a:spcBef>
                        <a:spcAft>
                          <a:spcPts val="0"/>
                        </a:spcAft>
                        <a:buNone/>
                      </a:pPr>
                      <a:r>
                        <a:rPr lang="en-US" sz="2800" dirty="0"/>
                        <a:t>FY25</a:t>
                      </a:r>
                      <a:endParaRPr sz="2800" dirty="0"/>
                    </a:p>
                  </a:txBody>
                  <a:tcPr marL="91450" marR="91450" marT="45725" marB="45725"/>
                </a:tc>
                <a:tc>
                  <a:txBody>
                    <a:bodyPr/>
                    <a:lstStyle/>
                    <a:p>
                      <a:pPr marL="0" marR="0" lvl="0" indent="0" algn="ctr" rtl="0">
                        <a:spcBef>
                          <a:spcPts val="0"/>
                        </a:spcBef>
                        <a:spcAft>
                          <a:spcPts val="0"/>
                        </a:spcAft>
                        <a:buNone/>
                      </a:pPr>
                      <a:endParaRPr lang="en-US" sz="2800" dirty="0"/>
                    </a:p>
                    <a:p>
                      <a:pPr marL="0" marR="0" lvl="0" indent="0" algn="ctr" rtl="0">
                        <a:spcBef>
                          <a:spcPts val="0"/>
                        </a:spcBef>
                        <a:spcAft>
                          <a:spcPts val="0"/>
                        </a:spcAft>
                        <a:buNone/>
                      </a:pPr>
                      <a:r>
                        <a:rPr lang="en-US" sz="2800" dirty="0"/>
                        <a:t>FY26</a:t>
                      </a:r>
                      <a:endParaRPr sz="2800" dirty="0"/>
                    </a:p>
                  </a:txBody>
                  <a:tcPr marL="91450" marR="91450" marT="45725" marB="45725"/>
                </a:tc>
                <a:extLst>
                  <a:ext uri="{0D108BD9-81ED-4DB2-BD59-A6C34878D82A}">
                    <a16:rowId xmlns:a16="http://schemas.microsoft.com/office/drawing/2014/main" val="10000"/>
                  </a:ext>
                </a:extLst>
              </a:tr>
              <a:tr h="1694998">
                <a:tc>
                  <a:txBody>
                    <a:bodyPr/>
                    <a:lstStyle/>
                    <a:p>
                      <a:pPr algn="ctr" fontAlgn="ctr"/>
                      <a:r>
                        <a:rPr lang="en-US" sz="2800" b="0" i="0" u="none" strike="noStrike" dirty="0">
                          <a:solidFill>
                            <a:srgbClr val="000000"/>
                          </a:solidFill>
                          <a:effectLst/>
                          <a:latin typeface="Arial" panose="020B0604020202020204" pitchFamily="34" charset="0"/>
                          <a:cs typeface="Arial" panose="020B0604020202020204" pitchFamily="34" charset="0"/>
                        </a:rPr>
                        <a:t>$9,302,674</a:t>
                      </a:r>
                    </a:p>
                  </a:txBody>
                  <a:tcPr marL="0" marR="0" marT="0" marB="0" anchor="ctr"/>
                </a:tc>
                <a:tc>
                  <a:txBody>
                    <a:bodyPr/>
                    <a:lstStyle/>
                    <a:p>
                      <a:pPr algn="ctr" fontAlgn="ctr"/>
                      <a:r>
                        <a:rPr lang="en-US" sz="2800" b="0" i="0" u="none" strike="noStrike" dirty="0">
                          <a:solidFill>
                            <a:srgbClr val="000000"/>
                          </a:solidFill>
                          <a:effectLst/>
                          <a:latin typeface="Arial" panose="020B0604020202020204" pitchFamily="34" charset="0"/>
                          <a:cs typeface="Arial" panose="020B0604020202020204" pitchFamily="34" charset="0"/>
                        </a:rPr>
                        <a:t>$4,605,820</a:t>
                      </a:r>
                    </a:p>
                  </a:txBody>
                  <a:tcPr marL="0" marR="0" marT="0" marB="0" anchor="ctr"/>
                </a:tc>
                <a:tc>
                  <a:txBody>
                    <a:bodyPr/>
                    <a:lstStyle/>
                    <a:p>
                      <a:pPr algn="ctr" fontAlgn="ctr"/>
                      <a:r>
                        <a:rPr lang="en-US" sz="2800" b="0" i="0" u="none" strike="noStrike" dirty="0">
                          <a:solidFill>
                            <a:srgbClr val="000000"/>
                          </a:solidFill>
                          <a:effectLst/>
                          <a:latin typeface="Arial" panose="020B0604020202020204" pitchFamily="34" charset="0"/>
                          <a:cs typeface="Arial" panose="020B0604020202020204" pitchFamily="34" charset="0"/>
                        </a:rPr>
                        <a:t>$4,543,527</a:t>
                      </a:r>
                    </a:p>
                  </a:txBody>
                  <a:tcPr marL="0" marR="0" marT="0" marB="0" anchor="ctr"/>
                </a:tc>
                <a:extLst>
                  <a:ext uri="{0D108BD9-81ED-4DB2-BD59-A6C34878D82A}">
                    <a16:rowId xmlns:a16="http://schemas.microsoft.com/office/drawing/2014/main" val="10001"/>
                  </a:ext>
                </a:extLst>
              </a:tr>
            </a:tbl>
          </a:graphicData>
        </a:graphic>
      </p:graphicFrame>
      <p:pic>
        <p:nvPicPr>
          <p:cNvPr id="5" name="Picture 5">
            <a:extLst>
              <a:ext uri="{FF2B5EF4-FFF2-40B4-BE49-F238E27FC236}">
                <a16:creationId xmlns:a16="http://schemas.microsoft.com/office/drawing/2014/main" id="{7F97EF23-DD42-4D0E-A87F-5B4FA540D7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9799" y="265339"/>
            <a:ext cx="1665515" cy="96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603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713" name="Google Shape;713;p71"/>
          <p:cNvSpPr txBox="1"/>
          <p:nvPr/>
        </p:nvSpPr>
        <p:spPr>
          <a:xfrm>
            <a:off x="838201" y="1785938"/>
            <a:ext cx="10820399" cy="4533900"/>
          </a:xfrm>
          <a:prstGeom prst="rect">
            <a:avLst/>
          </a:prstGeom>
          <a:noFill/>
          <a:ln>
            <a:noFill/>
          </a:ln>
        </p:spPr>
        <p:txBody>
          <a:bodyPr spcFirstLastPara="1" wrap="square" lIns="91425" tIns="45700" rIns="91425" bIns="45700" anchor="t" anchorCtr="0">
            <a:normAutofit/>
          </a:bodyPr>
          <a:lstStyle/>
          <a:p>
            <a:pPr marL="909638" indent="-447675">
              <a:spcBef>
                <a:spcPct val="0"/>
              </a:spcBef>
            </a:pPr>
            <a:r>
              <a:rPr lang="en-US" altLang="en-US" sz="3500" dirty="0">
                <a:latin typeface="Arial" panose="020B0604020202020204" pitchFamily="34" charset="0"/>
                <a:cs typeface="Times New Roman" panose="02020603050405020304" pitchFamily="18" charset="0"/>
              </a:rPr>
              <a:t>Estimated FY24 Revenue:        </a:t>
            </a:r>
            <a:r>
              <a:rPr lang="en-US" sz="3200" dirty="0">
                <a:latin typeface="Arial" panose="020B0604020202020204" pitchFamily="34" charset="0"/>
                <a:cs typeface="Arial" panose="020B0604020202020204" pitchFamily="34" charset="0"/>
              </a:rPr>
              <a:t>$9,302,674</a:t>
            </a:r>
            <a:endParaRPr lang="en-US" altLang="en-US" sz="3200" dirty="0">
              <a:latin typeface="Arial" panose="020B0604020202020204" pitchFamily="34" charset="0"/>
              <a:cs typeface="Times New Roman" panose="02020603050405020304" pitchFamily="18" charset="0"/>
            </a:endParaRP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Estimated Unspent Amount</a:t>
            </a:r>
            <a:r>
              <a:rPr lang="en-US" altLang="en-US" sz="3500" b="1" dirty="0">
                <a:latin typeface="Arial" panose="020B0604020202020204" pitchFamily="34" charset="0"/>
                <a:cs typeface="Times New Roman" panose="02020603050405020304" pitchFamily="18" charset="0"/>
              </a:rPr>
              <a:t>: </a:t>
            </a:r>
            <a:r>
              <a:rPr lang="en-US" altLang="en-US" sz="3200" b="1" dirty="0">
                <a:latin typeface="Arial" panose="020B0604020202020204" pitchFamily="34" charset="0"/>
                <a:cs typeface="Times New Roman" panose="02020603050405020304" pitchFamily="18" charset="0"/>
              </a:rPr>
              <a:t> </a:t>
            </a:r>
            <a:r>
              <a:rPr lang="en-US" altLang="en-US" sz="3200" dirty="0">
                <a:latin typeface="Arial" panose="020B0604020202020204" pitchFamily="34" charset="0"/>
                <a:cs typeface="Times New Roman" panose="02020603050405020304" pitchFamily="18" charset="0"/>
              </a:rPr>
              <a:t>+ </a:t>
            </a:r>
            <a:r>
              <a:rPr lang="en-US" sz="3200" u="sng" dirty="0"/>
              <a:t>$8,810,925 </a:t>
            </a:r>
            <a:r>
              <a:rPr lang="en-US" altLang="en-US" b="1" dirty="0">
                <a:solidFill>
                  <a:srgbClr val="C00000"/>
                </a:solidFill>
                <a:latin typeface="Arial" panose="020B0604020202020204" pitchFamily="34" charset="0"/>
                <a:cs typeface="Times New Roman" panose="02020603050405020304" pitchFamily="18" charset="0"/>
              </a:rPr>
              <a:t>									</a:t>
            </a:r>
            <a:r>
              <a:rPr lang="en-US" altLang="en-US" sz="3200" b="1" dirty="0">
                <a:solidFill>
                  <a:srgbClr val="C00000"/>
                </a:solidFill>
                <a:latin typeface="Arial" panose="020B0604020202020204" pitchFamily="34" charset="0"/>
                <a:cs typeface="Times New Roman" panose="02020603050405020304" pitchFamily="18" charset="0"/>
              </a:rPr>
              <a:t> $18,113,599</a:t>
            </a:r>
            <a:endParaRPr sz="3200"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CSS FY24 PROJECTED FUNDS</a:t>
            </a:r>
            <a:endParaRPr sz="3500" b="1" dirty="0"/>
          </a:p>
        </p:txBody>
      </p:sp>
      <p:pic>
        <p:nvPicPr>
          <p:cNvPr id="5" name="Picture 1">
            <a:extLst>
              <a:ext uri="{FF2B5EF4-FFF2-40B4-BE49-F238E27FC236}">
                <a16:creationId xmlns:a16="http://schemas.microsoft.com/office/drawing/2014/main" id="{893BE5AF-B035-42A0-B77E-BB3F042EF6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1115" y="3775302"/>
            <a:ext cx="2819400" cy="210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45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755" name="Google Shape;755;p75"/>
          <p:cNvSpPr txBox="1"/>
          <p:nvPr/>
        </p:nvSpPr>
        <p:spPr>
          <a:xfrm>
            <a:off x="838201" y="471488"/>
            <a:ext cx="10515600" cy="1123712"/>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500" b="1" dirty="0">
                <a:solidFill>
                  <a:schemeClr val="accent1"/>
                </a:solidFill>
                <a:latin typeface="Arial" panose="020B0604020202020204" pitchFamily="34" charset="0"/>
                <a:cs typeface="Arial" panose="020B0604020202020204" pitchFamily="34" charset="0"/>
              </a:rPr>
              <a:t>FY24 TOTAL PROJECTED CSS PROGRAM </a:t>
            </a:r>
            <a:br>
              <a:rPr lang="en-US" altLang="en-US" sz="3500" b="1" dirty="0">
                <a:solidFill>
                  <a:schemeClr val="accent1"/>
                </a:solidFill>
                <a:latin typeface="Arial" panose="020B0604020202020204" pitchFamily="34" charset="0"/>
                <a:cs typeface="Arial" panose="020B0604020202020204" pitchFamily="34" charset="0"/>
              </a:rPr>
            </a:br>
            <a:r>
              <a:rPr lang="en-US" altLang="en-US" sz="3500" b="1" dirty="0">
                <a:solidFill>
                  <a:schemeClr val="accent1"/>
                </a:solidFill>
                <a:latin typeface="Arial" panose="020B0604020202020204" pitchFamily="34" charset="0"/>
                <a:cs typeface="Arial" panose="020B0604020202020204" pitchFamily="34" charset="0"/>
              </a:rPr>
              <a:t>EXPENDITURES </a:t>
            </a:r>
            <a:endParaRPr sz="3500" dirty="0">
              <a:solidFill>
                <a:schemeClr val="accent1"/>
              </a:solidFill>
            </a:endParaRPr>
          </a:p>
        </p:txBody>
      </p:sp>
      <p:graphicFrame>
        <p:nvGraphicFramePr>
          <p:cNvPr id="756" name="Google Shape;756;p75"/>
          <p:cNvGraphicFramePr/>
          <p:nvPr>
            <p:extLst>
              <p:ext uri="{D42A27DB-BD31-4B8C-83A1-F6EECF244321}">
                <p14:modId xmlns:p14="http://schemas.microsoft.com/office/powerpoint/2010/main" val="871930147"/>
              </p:ext>
            </p:extLst>
          </p:nvPr>
        </p:nvGraphicFramePr>
        <p:xfrm>
          <a:off x="942976" y="1595200"/>
          <a:ext cx="9672637" cy="4313625"/>
        </p:xfrm>
        <a:graphic>
          <a:graphicData uri="http://schemas.openxmlformats.org/drawingml/2006/table">
            <a:tbl>
              <a:tblPr firstRow="1" bandRow="1">
                <a:noFill/>
                <a:tableStyleId>{3B6E56DE-2C4E-4503-A47B-6EF7F9093A8B}</a:tableStyleId>
              </a:tblPr>
              <a:tblGrid>
                <a:gridCol w="7412000">
                  <a:extLst>
                    <a:ext uri="{9D8B030D-6E8A-4147-A177-3AD203B41FA5}">
                      <a16:colId xmlns:a16="http://schemas.microsoft.com/office/drawing/2014/main" val="20000"/>
                    </a:ext>
                  </a:extLst>
                </a:gridCol>
                <a:gridCol w="2260637">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dirty="0"/>
                        <a:t>PROGRAM</a:t>
                      </a:r>
                      <a:endParaRPr sz="1800" dirty="0"/>
                    </a:p>
                  </a:txBody>
                  <a:tcPr marL="91450" marR="91450" marT="45725" marB="45725"/>
                </a:tc>
                <a:tc>
                  <a:txBody>
                    <a:bodyPr/>
                    <a:lstStyle/>
                    <a:p>
                      <a:pPr marL="0" marR="0" lvl="0" indent="0" algn="ctr" rtl="0">
                        <a:spcBef>
                          <a:spcPts val="0"/>
                        </a:spcBef>
                        <a:spcAft>
                          <a:spcPts val="0"/>
                        </a:spcAft>
                        <a:buNone/>
                      </a:pPr>
                      <a:r>
                        <a:rPr lang="en-US" sz="1800" dirty="0"/>
                        <a:t>FY24</a:t>
                      </a:r>
                      <a:endParaRPr sz="1800"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dirty="0">
                          <a:solidFill>
                            <a:schemeClr val="accent1"/>
                          </a:solidFill>
                        </a:rPr>
                        <a:t>Children’s Full Services Partnership</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$594,640</a:t>
                      </a:r>
                    </a:p>
                  </a:txBody>
                  <a:tcPr marL="9525" marR="9525" marT="9525" marB="0" anchor="b"/>
                </a:tc>
                <a:extLst>
                  <a:ext uri="{0D108BD9-81ED-4DB2-BD59-A6C34878D82A}">
                    <a16:rowId xmlns:a16="http://schemas.microsoft.com/office/drawing/2014/main" val="10001"/>
                  </a:ext>
                </a:extLst>
              </a:tr>
              <a:tr h="442585">
                <a:tc>
                  <a:txBody>
                    <a:bodyPr/>
                    <a:lstStyle/>
                    <a:p>
                      <a:pPr algn="l" fontAlgn="b"/>
                      <a:r>
                        <a:rPr lang="en-US" sz="1800" b="0" i="0" u="none" strike="noStrike" dirty="0">
                          <a:solidFill>
                            <a:srgbClr val="000000"/>
                          </a:solidFill>
                          <a:effectLst/>
                          <a:latin typeface="+mn-lt"/>
                        </a:rPr>
                        <a:t>  </a:t>
                      </a:r>
                      <a:r>
                        <a:rPr lang="en-US" sz="1800" b="0" i="0" u="none" strike="noStrike" dirty="0">
                          <a:solidFill>
                            <a:srgbClr val="000000"/>
                          </a:solidFill>
                          <a:effectLst/>
                          <a:latin typeface="Arial" panose="020B0604020202020204" pitchFamily="34" charset="0"/>
                          <a:cs typeface="Arial" panose="020B0604020202020204" pitchFamily="34" charset="0"/>
                        </a:rPr>
                        <a:t>Adult Full Services Partnership</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$1,733,522</a:t>
                      </a:r>
                    </a:p>
                  </a:txBody>
                  <a:tcPr marL="9525" marR="9525" marT="9525" marB="0" anchor="b"/>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dirty="0">
                          <a:solidFill>
                            <a:schemeClr val="accent1"/>
                          </a:solidFill>
                        </a:rPr>
                        <a:t>Homeless Full Services Partnership</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$1,324,009</a:t>
                      </a:r>
                    </a:p>
                  </a:txBody>
                  <a:tcPr marL="9525" marR="9525" marT="9525" marB="0" anchor="b"/>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dirty="0">
                          <a:solidFill>
                            <a:schemeClr val="accent1"/>
                          </a:solidFill>
                        </a:rPr>
                        <a:t>Multi-Cultural Outreach</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$217,132</a:t>
                      </a:r>
                    </a:p>
                  </a:txBody>
                  <a:tcPr marL="9525" marR="9525" marT="9525" marB="0" anchor="b"/>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dirty="0">
                          <a:solidFill>
                            <a:schemeClr val="accent1"/>
                          </a:solidFill>
                        </a:rPr>
                        <a:t>System Development (</a:t>
                      </a:r>
                      <a:r>
                        <a:rPr lang="en-US" sz="1400" b="0" i="0" u="none" strike="noStrike" cap="none" dirty="0">
                          <a:solidFill>
                            <a:schemeClr val="accent1"/>
                          </a:solidFill>
                          <a:effectLst/>
                          <a:latin typeface="Arial"/>
                          <a:ea typeface="Arial"/>
                          <a:cs typeface="Arial"/>
                          <a:sym typeface="Arial"/>
                        </a:rPr>
                        <a:t>Wellness Recovery; Family Advocacy; Housing Supports; Benefits Advocacy; Representative Payee Services, TAY Case Management Services; Flex Funds: Wellness Center; Substance Use Disorder Services; Asian Pacific Islander Services; and funding to support the Specialized Care Unit)  </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$2,772,270</a:t>
                      </a:r>
                    </a:p>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dirty="0">
                          <a:solidFill>
                            <a:schemeClr val="accent1"/>
                          </a:solidFill>
                        </a:rPr>
                        <a:t>Crisis (System Development) </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$268,735</a:t>
                      </a:r>
                    </a:p>
                  </a:txBody>
                  <a:tcPr marL="9525" marR="9525" marT="9525" marB="0" anchor="b"/>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dirty="0">
                          <a:solidFill>
                            <a:schemeClr val="accent1"/>
                          </a:solidFill>
                        </a:rPr>
                        <a:t>CSS Administration </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 </a:t>
                      </a:r>
                      <a:r>
                        <a:rPr lang="en-US" sz="1800" b="0" i="0" u="none" strike="noStrike">
                          <a:solidFill>
                            <a:srgbClr val="000000"/>
                          </a:solidFill>
                          <a:effectLst/>
                          <a:latin typeface="Arial" panose="020B0604020202020204" pitchFamily="34" charset="0"/>
                          <a:cs typeface="Arial" panose="020B0604020202020204" pitchFamily="34" charset="0"/>
                        </a:rPr>
                        <a:t>$1,245,223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800" b="1" i="0" u="none" strike="noStrike" cap="none" normalizeH="0" baseline="0" dirty="0">
                          <a:ln>
                            <a:noFill/>
                          </a:ln>
                          <a:solidFill>
                            <a:schemeClr val="accent1"/>
                          </a:solidFill>
                          <a:effectLst/>
                          <a:latin typeface="Arial" panose="020B0604020202020204" pitchFamily="34" charset="0"/>
                          <a:cs typeface="Arial" panose="020B0604020202020204" pitchFamily="34" charset="0"/>
                        </a:rPr>
                        <a:t>TOTAL FY24 ESTIMATED EXPENDITURES </a:t>
                      </a:r>
                    </a:p>
                    <a:p>
                      <a:pPr marL="0" marR="0" lvl="0" indent="0" algn="l" rtl="0">
                        <a:spcBef>
                          <a:spcPts val="0"/>
                        </a:spcBef>
                        <a:spcAft>
                          <a:spcPts val="0"/>
                        </a:spcAft>
                        <a:buNone/>
                      </a:pPr>
                      <a:endParaRPr sz="1800" dirty="0"/>
                    </a:p>
                  </a:txBody>
                  <a:tcPr marL="91450" marR="91450" marT="45725" marB="45725"/>
                </a:tc>
                <a:tc>
                  <a:txBody>
                    <a:bodyPr/>
                    <a:lstStyle/>
                    <a:p>
                      <a:pPr marL="0" marR="0" lvl="0" indent="0" algn="ctr" rtl="0">
                        <a:spcBef>
                          <a:spcPts val="0"/>
                        </a:spcBef>
                        <a:spcAft>
                          <a:spcPts val="0"/>
                        </a:spcAft>
                        <a:buNone/>
                      </a:pPr>
                      <a:r>
                        <a:rPr lang="en-US" sz="1800" b="1" dirty="0">
                          <a:solidFill>
                            <a:schemeClr val="accent1"/>
                          </a:solidFill>
                        </a:rPr>
                        <a:t> $8,155,531</a:t>
                      </a:r>
                    </a:p>
                  </a:txBody>
                  <a:tcPr marL="91450" marR="91450" marT="45725" marB="45725"/>
                </a:tc>
                <a:extLst>
                  <a:ext uri="{0D108BD9-81ED-4DB2-BD59-A6C34878D82A}">
                    <a16:rowId xmlns:a16="http://schemas.microsoft.com/office/drawing/2014/main" val="2842554894"/>
                  </a:ext>
                </a:extLst>
              </a:tr>
            </a:tbl>
          </a:graphicData>
        </a:graphic>
      </p:graphicFrame>
    </p:spTree>
    <p:extLst>
      <p:ext uri="{BB962C8B-B14F-4D97-AF65-F5344CB8AC3E}">
        <p14:creationId xmlns:p14="http://schemas.microsoft.com/office/powerpoint/2010/main" val="376524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755" name="Google Shape;755;p75"/>
          <p:cNvSpPr txBox="1"/>
          <p:nvPr/>
        </p:nvSpPr>
        <p:spPr>
          <a:xfrm>
            <a:off x="838201" y="471488"/>
            <a:ext cx="10515600" cy="1123712"/>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500" b="1" dirty="0">
                <a:solidFill>
                  <a:schemeClr val="accent1"/>
                </a:solidFill>
                <a:latin typeface="Arial" panose="020B0604020202020204" pitchFamily="34" charset="0"/>
                <a:cs typeface="Arial" panose="020B0604020202020204" pitchFamily="34" charset="0"/>
              </a:rPr>
              <a:t>FY24 TOTAL PROJECTED CSS FUND TRANSFER </a:t>
            </a:r>
            <a:endParaRPr sz="3500" dirty="0">
              <a:solidFill>
                <a:schemeClr val="accent1"/>
              </a:solidFill>
            </a:endParaRPr>
          </a:p>
        </p:txBody>
      </p:sp>
      <p:graphicFrame>
        <p:nvGraphicFramePr>
          <p:cNvPr id="756" name="Google Shape;756;p75"/>
          <p:cNvGraphicFramePr/>
          <p:nvPr>
            <p:extLst>
              <p:ext uri="{D42A27DB-BD31-4B8C-83A1-F6EECF244321}">
                <p14:modId xmlns:p14="http://schemas.microsoft.com/office/powerpoint/2010/main" val="1282609567"/>
              </p:ext>
            </p:extLst>
          </p:nvPr>
        </p:nvGraphicFramePr>
        <p:xfrm>
          <a:off x="1014413" y="1828800"/>
          <a:ext cx="9672637" cy="1569105"/>
        </p:xfrm>
        <a:graphic>
          <a:graphicData uri="http://schemas.openxmlformats.org/drawingml/2006/table">
            <a:tbl>
              <a:tblPr firstRow="1" bandRow="1">
                <a:noFill/>
                <a:tableStyleId>{3B6E56DE-2C4E-4503-A47B-6EF7F9093A8B}</a:tableStyleId>
              </a:tblPr>
              <a:tblGrid>
                <a:gridCol w="7427458">
                  <a:extLst>
                    <a:ext uri="{9D8B030D-6E8A-4147-A177-3AD203B41FA5}">
                      <a16:colId xmlns:a16="http://schemas.microsoft.com/office/drawing/2014/main" val="20000"/>
                    </a:ext>
                  </a:extLst>
                </a:gridCol>
                <a:gridCol w="2245179">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dirty="0"/>
                        <a:t>PROGRAM</a:t>
                      </a:r>
                      <a:endParaRPr sz="1800" dirty="0"/>
                    </a:p>
                  </a:txBody>
                  <a:tcPr marL="91450" marR="91450" marT="45725" marB="45725"/>
                </a:tc>
                <a:tc>
                  <a:txBody>
                    <a:bodyPr/>
                    <a:lstStyle/>
                    <a:p>
                      <a:pPr marL="0" marR="0" lvl="0" indent="0" algn="ctr" rtl="0">
                        <a:spcBef>
                          <a:spcPts val="0"/>
                        </a:spcBef>
                        <a:spcAft>
                          <a:spcPts val="0"/>
                        </a:spcAft>
                        <a:buNone/>
                      </a:pPr>
                      <a:r>
                        <a:rPr lang="en-US" sz="1800" dirty="0"/>
                        <a:t>FY24</a:t>
                      </a:r>
                      <a:endParaRPr sz="1800" dirty="0"/>
                    </a:p>
                  </a:txBody>
                  <a:tcPr marL="91450" marR="91450" marT="45725" marB="45725"/>
                </a:tc>
                <a:extLst>
                  <a:ext uri="{0D108BD9-81ED-4DB2-BD59-A6C34878D82A}">
                    <a16:rowId xmlns:a16="http://schemas.microsoft.com/office/drawing/2014/main" val="10000"/>
                  </a:ext>
                </a:extLst>
              </a:tr>
              <a:tr h="442585">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800" b="0" i="0" u="none" strike="noStrike" dirty="0">
                          <a:solidFill>
                            <a:srgbClr val="000000"/>
                          </a:solidFill>
                          <a:effectLst/>
                          <a:latin typeface="+mn-lt"/>
                        </a:rPr>
                        <a:t>  </a:t>
                      </a:r>
                      <a:r>
                        <a:rPr lang="en-US" sz="1800" dirty="0">
                          <a:solidFill>
                            <a:schemeClr val="accent1"/>
                          </a:solidFill>
                        </a:rPr>
                        <a:t>Transfer of CSS Funds to WET for Workforce Development Coordinator</a:t>
                      </a:r>
                    </a:p>
                    <a:p>
                      <a:pPr algn="l" fontAlgn="b"/>
                      <a:endParaRPr lang="en-US" sz="1800" b="0" i="0" u="none" strike="noStrike" dirty="0">
                        <a:solidFill>
                          <a:srgbClr val="000000"/>
                        </a:solidFill>
                        <a:effectLst/>
                        <a:latin typeface="+mn-lt"/>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800" b="0" i="0" u="none" strike="noStrike" dirty="0">
                          <a:solidFill>
                            <a:srgbClr val="000000"/>
                          </a:solidFill>
                          <a:effectLst/>
                          <a:latin typeface="Arial" panose="020B0604020202020204" pitchFamily="34" charset="0"/>
                          <a:cs typeface="Arial" panose="020B0604020202020204" pitchFamily="34" charset="0"/>
                        </a:rPr>
                        <a:t>$170,535</a:t>
                      </a:r>
                    </a:p>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800" b="1" i="0" u="none" strike="noStrike" cap="none" normalizeH="0" baseline="0" dirty="0">
                          <a:ln>
                            <a:noFill/>
                          </a:ln>
                          <a:solidFill>
                            <a:schemeClr val="accent1"/>
                          </a:solidFill>
                          <a:effectLst/>
                          <a:latin typeface="Arial" panose="020B0604020202020204" pitchFamily="34" charset="0"/>
                          <a:cs typeface="Arial" panose="020B0604020202020204" pitchFamily="34" charset="0"/>
                        </a:rPr>
                        <a:t>TOTAL FY24 ESTIMATED EXPENDITURES </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accent1"/>
                          </a:solidFill>
                        </a:rPr>
                        <a:t>$170,535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solidFill>
                          <a:schemeClr val="accent1"/>
                        </a:solidFill>
                      </a:endParaRPr>
                    </a:p>
                  </a:txBody>
                  <a:tcPr marL="91450" marR="91450" marT="45725" marB="45725"/>
                </a:tc>
                <a:extLst>
                  <a:ext uri="{0D108BD9-81ED-4DB2-BD59-A6C34878D82A}">
                    <a16:rowId xmlns:a16="http://schemas.microsoft.com/office/drawing/2014/main" val="2699219295"/>
                  </a:ext>
                </a:extLst>
              </a:tr>
            </a:tbl>
          </a:graphicData>
        </a:graphic>
      </p:graphicFrame>
    </p:spTree>
    <p:extLst>
      <p:ext uri="{BB962C8B-B14F-4D97-AF65-F5344CB8AC3E}">
        <p14:creationId xmlns:p14="http://schemas.microsoft.com/office/powerpoint/2010/main" val="1255438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Total Estimated Funds:                    </a:t>
            </a:r>
            <a:r>
              <a:rPr lang="en-US" altLang="en-US" sz="3200" dirty="0">
                <a:solidFill>
                  <a:schemeClr val="accent5">
                    <a:lumMod val="10000"/>
                  </a:schemeClr>
                </a:solidFill>
                <a:latin typeface="Arial" panose="020B0604020202020204" pitchFamily="34" charset="0"/>
                <a:cs typeface="Times New Roman" panose="02020603050405020304" pitchFamily="18" charset="0"/>
              </a:rPr>
              <a:t>$18,113,599</a:t>
            </a:r>
            <a:r>
              <a:rPr lang="en-US" altLang="en-US" sz="3500" dirty="0">
                <a:latin typeface="Arial" panose="020B0604020202020204" pitchFamily="34" charset="0"/>
                <a:cs typeface="Times New Roman" panose="02020603050405020304" pitchFamily="18" charset="0"/>
              </a:rPr>
              <a:t>               </a:t>
            </a:r>
          </a:p>
          <a:p>
            <a:pPr marL="909638" indent="-447675">
              <a:spcBef>
                <a:spcPct val="0"/>
              </a:spcBef>
            </a:pPr>
            <a:r>
              <a:rPr lang="en-US" altLang="en-US" sz="3500" dirty="0">
                <a:latin typeface="Arial" panose="020B0604020202020204" pitchFamily="34" charset="0"/>
                <a:cs typeface="Times New Roman" panose="02020603050405020304" pitchFamily="18" charset="0"/>
              </a:rPr>
              <a:t>Estimated FY24 Expenditures:</a:t>
            </a:r>
            <a:r>
              <a:rPr lang="en-US" altLang="en-US" sz="3200" dirty="0">
                <a:latin typeface="Arial" panose="020B0604020202020204" pitchFamily="34" charset="0"/>
                <a:cs typeface="Times New Roman" panose="02020603050405020304" pitchFamily="18" charset="0"/>
              </a:rPr>
              <a:t>        -  </a:t>
            </a:r>
            <a:r>
              <a:rPr lang="en-US" sz="3200" u="sng" dirty="0">
                <a:solidFill>
                  <a:schemeClr val="accent1"/>
                </a:solidFill>
              </a:rPr>
              <a:t>$8,326,066</a:t>
            </a:r>
          </a:p>
          <a:p>
            <a:pPr marL="909638" indent="-447675" eaLnBrk="1" hangingPunct="1">
              <a:spcBef>
                <a:spcPct val="0"/>
              </a:spcBef>
              <a:buFontTx/>
              <a:buNone/>
            </a:pPr>
            <a:r>
              <a:rPr lang="en-US" altLang="en-US" sz="3200" dirty="0">
                <a:latin typeface="Arial" panose="020B0604020202020204" pitchFamily="34" charset="0"/>
                <a:cs typeface="Times New Roman" panose="02020603050405020304" pitchFamily="18" charset="0"/>
              </a:rPr>
              <a:t>    								    $9,787,533</a:t>
            </a:r>
            <a:endParaRPr dirty="0"/>
          </a:p>
        </p:txBody>
      </p:sp>
      <p:sp>
        <p:nvSpPr>
          <p:cNvPr id="715" name="Google Shape;715;p71"/>
          <p:cNvSpPr txBox="1"/>
          <p:nvPr/>
        </p:nvSpPr>
        <p:spPr>
          <a:xfrm>
            <a:off x="771525" y="377371"/>
            <a:ext cx="10648950" cy="110376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CSS FY24 FUNDS</a:t>
            </a:r>
            <a:endParaRPr sz="3500" b="1" dirty="0"/>
          </a:p>
        </p:txBody>
      </p:sp>
      <p:pic>
        <p:nvPicPr>
          <p:cNvPr id="5" name="Picture 8">
            <a:extLst>
              <a:ext uri="{FF2B5EF4-FFF2-40B4-BE49-F238E27FC236}">
                <a16:creationId xmlns:a16="http://schemas.microsoft.com/office/drawing/2014/main" id="{74EE8E98-6CA6-43BF-B671-E5464759B4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24300"/>
            <a:ext cx="624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58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dirty="0"/>
          </a:p>
        </p:txBody>
      </p:sp>
      <p:sp>
        <p:nvSpPr>
          <p:cNvPr id="715" name="Google Shape;715;p71"/>
          <p:cNvSpPr txBox="1"/>
          <p:nvPr/>
        </p:nvSpPr>
        <p:spPr>
          <a:xfrm>
            <a:off x="771525" y="0"/>
            <a:ext cx="10648950" cy="1481137"/>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br>
              <a:rPr lang="en-US" altLang="en-US" sz="3600" b="1" dirty="0">
                <a:latin typeface="Arial" panose="020B0604020202020204" pitchFamily="34" charset="0"/>
                <a:cs typeface="Arial" panose="020B0604020202020204" pitchFamily="34" charset="0"/>
              </a:rPr>
            </a:br>
            <a:r>
              <a:rPr lang="en-US" altLang="en-US" sz="3500" b="1" dirty="0">
                <a:latin typeface="Arial" panose="020B0604020202020204" pitchFamily="34" charset="0"/>
                <a:cs typeface="Arial" panose="020B0604020202020204" pitchFamily="34" charset="0"/>
              </a:rPr>
              <a:t>PREVENTION/EARLY INTERVENTION (PEI)</a:t>
            </a:r>
            <a:br>
              <a:rPr lang="en-US" altLang="en-US" sz="3500" b="1" dirty="0">
                <a:latin typeface="Arial" panose="020B0604020202020204" pitchFamily="34" charset="0"/>
                <a:cs typeface="Arial" panose="020B0604020202020204" pitchFamily="34" charset="0"/>
              </a:rPr>
            </a:br>
            <a:r>
              <a:rPr lang="en-US" altLang="en-US" sz="3500" b="1" dirty="0">
                <a:latin typeface="Arial" panose="020B0604020202020204" pitchFamily="34" charset="0"/>
                <a:cs typeface="Arial" panose="020B0604020202020204" pitchFamily="34" charset="0"/>
              </a:rPr>
              <a:t>Programs/Services</a:t>
            </a:r>
            <a:endParaRPr sz="3500" b="1" dirty="0"/>
          </a:p>
        </p:txBody>
      </p:sp>
      <p:pic>
        <p:nvPicPr>
          <p:cNvPr id="5" name="Picture 1">
            <a:extLst>
              <a:ext uri="{FF2B5EF4-FFF2-40B4-BE49-F238E27FC236}">
                <a16:creationId xmlns:a16="http://schemas.microsoft.com/office/drawing/2014/main" id="{C41A158C-A2B8-49F7-8AB7-4F2A04CDE0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7" y="1897743"/>
            <a:ext cx="66643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902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Coordinated system in Berkeley to identify children age 0-5 at risk of developmental delay, and social/emotional/behavioral concerns.</a:t>
            </a:r>
          </a:p>
          <a:p>
            <a:pPr marL="285750" indent="-28575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Triage, assessment, referral, and treatment to community based or specialist services for children who are screened positive.</a:t>
            </a:r>
          </a:p>
        </p:txBody>
      </p:sp>
      <p:sp>
        <p:nvSpPr>
          <p:cNvPr id="715" name="Google Shape;715;p71"/>
          <p:cNvSpPr txBox="1"/>
          <p:nvPr/>
        </p:nvSpPr>
        <p:spPr>
          <a:xfrm>
            <a:off x="771525" y="1"/>
            <a:ext cx="10648950" cy="1481136"/>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sz="3500" b="1" dirty="0"/>
          </a:p>
          <a:p>
            <a:pPr lvl="0" algn="ctr">
              <a:lnSpc>
                <a:spcPct val="90000"/>
              </a:lnSpc>
              <a:buClr>
                <a:schemeClr val="accent1"/>
              </a:buClr>
              <a:buSzPts val="3700"/>
            </a:pPr>
            <a:r>
              <a:rPr lang="en-US" sz="3500" b="1" dirty="0"/>
              <a:t>BE A STAR PROJECT</a:t>
            </a:r>
            <a:endParaRPr sz="3500" b="1" dirty="0"/>
          </a:p>
        </p:txBody>
      </p:sp>
      <p:pic>
        <p:nvPicPr>
          <p:cNvPr id="6" name="Picture 8" descr="http://www.fotosearch.com/bthumb/CSP/CSP114/1149411.jpg">
            <a:extLst>
              <a:ext uri="{FF2B5EF4-FFF2-40B4-BE49-F238E27FC236}">
                <a16:creationId xmlns:a16="http://schemas.microsoft.com/office/drawing/2014/main" id="{84776F19-ADFA-4AD9-AD29-872EF2D46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828" y="308769"/>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015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a:spcAft>
                <a:spcPct val="25000"/>
              </a:spcAft>
            </a:pPr>
            <a:r>
              <a:rPr lang="en-US" altLang="en-US" sz="3500" dirty="0">
                <a:latin typeface="Arial" panose="020B0604020202020204" pitchFamily="34" charset="0"/>
                <a:cs typeface="Arial" panose="020B0604020202020204" pitchFamily="34" charset="0"/>
              </a:rPr>
              <a:t>Transforms school culture towards a preventive, </a:t>
            </a:r>
            <a:r>
              <a:rPr lang="en-US" altLang="en-US" sz="3200" dirty="0">
                <a:latin typeface="Arial" panose="020B0604020202020204" pitchFamily="34" charset="0"/>
                <a:cs typeface="Arial" panose="020B0604020202020204" pitchFamily="34" charset="0"/>
              </a:rPr>
              <a:t>positive</a:t>
            </a:r>
            <a:r>
              <a:rPr lang="en-US" altLang="en-US" sz="3500" dirty="0">
                <a:latin typeface="Arial" panose="020B0604020202020204" pitchFamily="34" charset="0"/>
                <a:cs typeface="Arial" panose="020B0604020202020204" pitchFamily="34" charset="0"/>
              </a:rPr>
              <a:t>, and supportive approach to managing problem behavior.</a:t>
            </a:r>
          </a:p>
          <a:p>
            <a:pPr>
              <a:spcAft>
                <a:spcPct val="25000"/>
              </a:spcAft>
            </a:pPr>
            <a:endParaRPr lang="en-US" altLang="en-US" sz="3200" dirty="0">
              <a:latin typeface="Arial" panose="020B0604020202020204" pitchFamily="34" charset="0"/>
              <a:cs typeface="Arial" panose="020B0604020202020204" pitchFamily="34" charset="0"/>
            </a:endParaRPr>
          </a:p>
          <a:p>
            <a:pPr>
              <a:spcAft>
                <a:spcPct val="25000"/>
              </a:spcAft>
            </a:pPr>
            <a:r>
              <a:rPr lang="en-US" altLang="en-US" sz="3500" dirty="0">
                <a:latin typeface="Arial" panose="020B0604020202020204" pitchFamily="34" charset="0"/>
                <a:cs typeface="Arial" panose="020B0604020202020204" pitchFamily="34" charset="0"/>
              </a:rPr>
              <a:t>Provides individual and group mental health services for children in need.</a:t>
            </a:r>
          </a:p>
          <a:p>
            <a:pPr marL="285750" indent="-28575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715" name="Google Shape;715;p71"/>
          <p:cNvSpPr txBox="1"/>
          <p:nvPr/>
        </p:nvSpPr>
        <p:spPr>
          <a:xfrm>
            <a:off x="571500" y="78581"/>
            <a:ext cx="10648950" cy="1537947"/>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altLang="en-US" sz="3600" b="1" dirty="0">
              <a:latin typeface="Arial" panose="020B0604020202020204" pitchFamily="34" charset="0"/>
              <a:cs typeface="Times New Roman" panose="02020603050405020304" pitchFamily="18" charset="0"/>
            </a:endParaRPr>
          </a:p>
          <a:p>
            <a:pPr lvl="0" algn="ctr">
              <a:lnSpc>
                <a:spcPct val="90000"/>
              </a:lnSpc>
              <a:buClr>
                <a:schemeClr val="accent1"/>
              </a:buClr>
              <a:buSzPts val="3700"/>
            </a:pPr>
            <a:r>
              <a:rPr lang="en-US" altLang="en-US" sz="3500" b="1" dirty="0">
                <a:latin typeface="Arial" panose="020B0604020202020204" pitchFamily="34" charset="0"/>
                <a:cs typeface="Times New Roman" panose="02020603050405020304" pitchFamily="18" charset="0"/>
              </a:rPr>
              <a:t>SUPPORTIVE SCHOOLS PROJECT</a:t>
            </a:r>
            <a:endParaRPr sz="3500" b="1" dirty="0"/>
          </a:p>
        </p:txBody>
      </p:sp>
      <p:pic>
        <p:nvPicPr>
          <p:cNvPr id="5" name="Picture 15" descr="C:\Documents and Settings\kklatt\Local Settings\Temporary Internet Files\Content.IE5\WTDG18UR\MPj04393270000[1].jpg">
            <a:extLst>
              <a:ext uri="{FF2B5EF4-FFF2-40B4-BE49-F238E27FC236}">
                <a16:creationId xmlns:a16="http://schemas.microsoft.com/office/drawing/2014/main" id="{906FB2CF-2C4A-4C3D-B1F8-85B80F970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04457"/>
            <a:ext cx="192246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39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713" name="Google Shape;713;p71"/>
          <p:cNvSpPr txBox="1"/>
          <p:nvPr/>
        </p:nvSpPr>
        <p:spPr>
          <a:xfrm>
            <a:off x="838201" y="1481138"/>
            <a:ext cx="10820399" cy="4691062"/>
          </a:xfrm>
          <a:prstGeom prst="rect">
            <a:avLst/>
          </a:prstGeom>
          <a:noFill/>
          <a:ln>
            <a:noFill/>
          </a:ln>
        </p:spPr>
        <p:txBody>
          <a:bodyPr spcFirstLastPara="1" wrap="square" lIns="91425" tIns="45700" rIns="91425" bIns="45700" anchor="t" anchorCtr="0">
            <a:normAutofit/>
          </a:bodyPr>
          <a:lstStyle/>
          <a:p>
            <a:pPr marL="457200" indent="-4572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Proposition 63 passed on November 2, 2004</a:t>
            </a:r>
          </a:p>
          <a:p>
            <a:pPr marL="457200" indent="-4572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Became effective as statute, Mental Health Services Act (MHSA) on January 1, 2005</a:t>
            </a:r>
          </a:p>
          <a:p>
            <a:pPr marL="457200" indent="-4572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1% of personal income over $1 million</a:t>
            </a:r>
          </a:p>
          <a:p>
            <a:pPr marL="457200" indent="-4572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Money is deposited into the MHSA Fund in the State Treasury</a:t>
            </a:r>
          </a:p>
          <a:p>
            <a:pPr marL="457200" indent="-4572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Funds are to be used to expand and transform the Mental Health System.</a:t>
            </a: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49" y="1"/>
            <a:ext cx="11153321" cy="13287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b="1" dirty="0">
              <a:solidFill>
                <a:schemeClr val="accent1"/>
              </a:solidFill>
            </a:endParaRPr>
          </a:p>
          <a:p>
            <a:pPr marL="0" marR="0" lvl="0" indent="0" algn="ctr" rtl="0">
              <a:lnSpc>
                <a:spcPct val="90000"/>
              </a:lnSpc>
              <a:spcBef>
                <a:spcPts val="0"/>
              </a:spcBef>
              <a:spcAft>
                <a:spcPts val="0"/>
              </a:spcAft>
              <a:buClr>
                <a:schemeClr val="accent1"/>
              </a:buClr>
              <a:buSzPts val="3700"/>
              <a:buFont typeface="Arial"/>
              <a:buNone/>
            </a:pPr>
            <a:r>
              <a:rPr lang="en-US" sz="3500" b="1" dirty="0">
                <a:solidFill>
                  <a:schemeClr val="accent1"/>
                </a:solidFill>
              </a:rPr>
              <a:t>MHSA BACKGROUND</a:t>
            </a:r>
            <a:endParaRPr sz="3500" dirty="0"/>
          </a:p>
        </p:txBody>
      </p:sp>
      <p:pic>
        <p:nvPicPr>
          <p:cNvPr id="5" name="Picture 5" descr="C:\Documents and Settings\kklatt\Local Settings\Temporary Internet Files\Content.IE5\PISHO181\MCj03392540000[1].wmf">
            <a:extLst>
              <a:ext uri="{FF2B5EF4-FFF2-40B4-BE49-F238E27FC236}">
                <a16:creationId xmlns:a16="http://schemas.microsoft.com/office/drawing/2014/main" id="{9F7AF1B5-6E89-42C8-8830-52ED38504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192088"/>
            <a:ext cx="13716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532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30</a:t>
            </a:fld>
            <a:endParaRPr/>
          </a:p>
        </p:txBody>
      </p:sp>
      <p:sp>
        <p:nvSpPr>
          <p:cNvPr id="713" name="Google Shape;713;p71"/>
          <p:cNvSpPr txBox="1"/>
          <p:nvPr/>
        </p:nvSpPr>
        <p:spPr>
          <a:xfrm>
            <a:off x="838201" y="1214440"/>
            <a:ext cx="10820399" cy="4957760"/>
          </a:xfrm>
          <a:prstGeom prst="rect">
            <a:avLst/>
          </a:prstGeom>
          <a:noFill/>
          <a:ln>
            <a:noFill/>
          </a:ln>
        </p:spPr>
        <p:txBody>
          <a:bodyPr spcFirstLastPara="1" wrap="square" lIns="91425" tIns="45700" rIns="91425" bIns="45700" anchor="t" anchorCtr="0">
            <a:normAutofit lnSpcReduction="10000"/>
          </a:bodyPr>
          <a:lstStyle/>
          <a:p>
            <a:pPr marL="747713" indent="-285750" eaLnBrk="1" hangingPunct="1">
              <a:spcBef>
                <a:spcPct val="0"/>
              </a:spcBef>
              <a:buFont typeface="Arial" panose="020B0604020202020204" pitchFamily="34" charset="0"/>
              <a:buChar char="•"/>
            </a:pPr>
            <a:r>
              <a:rPr lang="en-US" altLang="en-US" sz="2800" u="sng" dirty="0">
                <a:latin typeface="Arial" panose="020B0604020202020204" pitchFamily="34" charset="0"/>
                <a:cs typeface="Times New Roman" panose="02020603050405020304" pitchFamily="18" charset="0"/>
              </a:rPr>
              <a:t>High School Youth Prevention Project</a:t>
            </a:r>
            <a:r>
              <a:rPr lang="en-US" altLang="en-US" sz="2800" dirty="0">
                <a:latin typeface="Arial" panose="020B0604020202020204" pitchFamily="34" charset="0"/>
                <a:cs typeface="Times New Roman" panose="02020603050405020304" pitchFamily="18" charset="0"/>
              </a:rPr>
              <a:t>:  Provides mental health services and supports at Berkeley High and B-Tech for youth who are experiencing various stressors. </a:t>
            </a:r>
          </a:p>
          <a:p>
            <a:pPr marL="461963" eaLnBrk="1" hangingPunct="1">
              <a:spcBef>
                <a:spcPct val="0"/>
              </a:spcBef>
            </a:pPr>
            <a:endParaRPr lang="en-US" altLang="en-US" sz="2800" dirty="0">
              <a:latin typeface="Arial" panose="020B0604020202020204" pitchFamily="34" charset="0"/>
              <a:cs typeface="Times New Roman" panose="02020603050405020304" pitchFamily="18" charset="0"/>
            </a:endParaRPr>
          </a:p>
          <a:p>
            <a:pPr marL="747713" indent="-285750" eaLnBrk="1" hangingPunct="1">
              <a:spcBef>
                <a:spcPct val="0"/>
              </a:spcBef>
              <a:buFont typeface="Arial" panose="020B0604020202020204" pitchFamily="34" charset="0"/>
              <a:buChar char="•"/>
            </a:pPr>
            <a:r>
              <a:rPr lang="en-US" altLang="en-US" sz="2800" u="sng" dirty="0">
                <a:latin typeface="Arial" panose="020B0604020202020204" pitchFamily="34" charset="0"/>
                <a:cs typeface="Times New Roman" panose="02020603050405020304" pitchFamily="18" charset="0"/>
              </a:rPr>
              <a:t>Mental and Emotional Education Team (MEET)</a:t>
            </a:r>
            <a:r>
              <a:rPr lang="en-US" altLang="en-US" sz="2800" dirty="0">
                <a:latin typeface="Arial" panose="020B0604020202020204" pitchFamily="34" charset="0"/>
                <a:cs typeface="Times New Roman" panose="02020603050405020304" pitchFamily="18" charset="0"/>
              </a:rPr>
              <a:t>:</a:t>
            </a:r>
            <a:r>
              <a:rPr lang="en-US" altLang="en-US" sz="2800" b="1" dirty="0">
                <a:solidFill>
                  <a:srgbClr val="FF0000"/>
                </a:solidFill>
                <a:latin typeface="Arial" panose="020B0604020202020204" pitchFamily="34" charset="0"/>
                <a:cs typeface="Times New Roman" panose="02020603050405020304" pitchFamily="18" charset="0"/>
              </a:rPr>
              <a:t> </a:t>
            </a:r>
            <a:r>
              <a:rPr lang="en-US" altLang="en-US" sz="2800" dirty="0">
                <a:latin typeface="Arial" panose="020B0604020202020204" pitchFamily="34" charset="0"/>
                <a:cs typeface="Times New Roman" panose="02020603050405020304" pitchFamily="18" charset="0"/>
              </a:rPr>
              <a:t>Trains</a:t>
            </a:r>
            <a:r>
              <a:rPr lang="en-US" altLang="en-US" sz="2800" b="1" dirty="0">
                <a:solidFill>
                  <a:srgbClr val="FF0000"/>
                </a:solidFill>
                <a:latin typeface="Arial" panose="020B0604020202020204" pitchFamily="34" charset="0"/>
                <a:cs typeface="Times New Roman" panose="02020603050405020304" pitchFamily="18" charset="0"/>
              </a:rPr>
              <a:t> </a:t>
            </a:r>
            <a:r>
              <a:rPr lang="en-US" altLang="en-US" sz="2800" dirty="0">
                <a:latin typeface="Arial" panose="020B0604020202020204" pitchFamily="34" charset="0"/>
                <a:cs typeface="Times New Roman" panose="02020603050405020304" pitchFamily="18" charset="0"/>
              </a:rPr>
              <a:t>student peers to conduct class presentations on common mental health disorders, area resources, and basic coping and intervention skills.</a:t>
            </a:r>
            <a:r>
              <a:rPr lang="en-US" altLang="en-US" sz="2800" dirty="0">
                <a:solidFill>
                  <a:srgbClr val="FF0000"/>
                </a:solidFill>
                <a:latin typeface="Arial" panose="020B0604020202020204" pitchFamily="34" charset="0"/>
                <a:cs typeface="Times New Roman" panose="02020603050405020304" pitchFamily="18" charset="0"/>
              </a:rPr>
              <a:t> </a:t>
            </a:r>
            <a:endParaRPr lang="en-US" altLang="en-US" sz="2800" dirty="0">
              <a:latin typeface="Arial" panose="020B0604020202020204" pitchFamily="34" charset="0"/>
              <a:cs typeface="Times New Roman" panose="02020603050405020304" pitchFamily="18" charset="0"/>
            </a:endParaRPr>
          </a:p>
          <a:p>
            <a:pPr marL="747713" indent="-285750" eaLnBrk="1" hangingPunct="1">
              <a:spcBef>
                <a:spcPct val="0"/>
              </a:spcBef>
              <a:buFont typeface="Arial" panose="020B0604020202020204" pitchFamily="34" charset="0"/>
              <a:buChar char="•"/>
            </a:pPr>
            <a:endParaRPr lang="en-US" altLang="en-US" sz="2800" dirty="0">
              <a:latin typeface="Arial" panose="020B0604020202020204" pitchFamily="34" charset="0"/>
              <a:cs typeface="Times New Roman" panose="02020603050405020304" pitchFamily="18" charset="0"/>
            </a:endParaRPr>
          </a:p>
          <a:p>
            <a:pPr marL="747713" indent="-285750" eaLnBrk="1" hangingPunct="1">
              <a:spcBef>
                <a:spcPct val="0"/>
              </a:spcBef>
              <a:buFont typeface="Arial" panose="020B0604020202020204" pitchFamily="34" charset="0"/>
              <a:buChar char="•"/>
            </a:pPr>
            <a:r>
              <a:rPr lang="en-US" altLang="en-US" sz="2800" u="sng" dirty="0">
                <a:latin typeface="Arial" panose="020B0604020202020204" pitchFamily="34" charset="0"/>
                <a:cs typeface="Times New Roman" panose="02020603050405020304" pitchFamily="18" charset="0"/>
              </a:rPr>
              <a:t>Dynamic Mindfulness (</a:t>
            </a:r>
            <a:r>
              <a:rPr lang="en-US" altLang="en-US" sz="2800" u="sng" dirty="0" err="1">
                <a:latin typeface="Arial" panose="020B0604020202020204" pitchFamily="34" charset="0"/>
                <a:cs typeface="Times New Roman" panose="02020603050405020304" pitchFamily="18" charset="0"/>
              </a:rPr>
              <a:t>DMind</a:t>
            </a:r>
            <a:r>
              <a:rPr lang="en-US" altLang="en-US" sz="2800" u="sng" dirty="0">
                <a:latin typeface="Arial" panose="020B0604020202020204" pitchFamily="34" charset="0"/>
                <a:cs typeface="Times New Roman" panose="02020603050405020304" pitchFamily="18" charset="0"/>
              </a:rPr>
              <a:t>) Project</a:t>
            </a:r>
            <a:r>
              <a:rPr lang="en-US" altLang="en-US" sz="2800" dirty="0">
                <a:latin typeface="Arial" panose="020B0604020202020204" pitchFamily="34" charset="0"/>
                <a:cs typeface="Times New Roman" panose="02020603050405020304" pitchFamily="18" charset="0"/>
              </a:rPr>
              <a:t>: An evidence based intervention that integrates mindful action, breathing, and centering into classroom and afterschool sessions. </a:t>
            </a:r>
            <a:endParaRPr lang="en-US" altLang="en-US" sz="2800" b="1" dirty="0">
              <a:solidFill>
                <a:srgbClr val="FF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715" name="Google Shape;715;p71"/>
          <p:cNvSpPr txBox="1"/>
          <p:nvPr/>
        </p:nvSpPr>
        <p:spPr>
          <a:xfrm>
            <a:off x="771525" y="1"/>
            <a:ext cx="10648950" cy="121443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sz="3500" b="1" dirty="0"/>
          </a:p>
          <a:p>
            <a:pPr lvl="0" algn="ctr">
              <a:lnSpc>
                <a:spcPct val="90000"/>
              </a:lnSpc>
              <a:buClr>
                <a:schemeClr val="accent1"/>
              </a:buClr>
              <a:buSzPts val="3700"/>
            </a:pPr>
            <a:r>
              <a:rPr lang="en-US" altLang="en-US" sz="3500" b="1" dirty="0">
                <a:latin typeface="Arial" panose="020B0604020202020204" pitchFamily="34" charset="0"/>
                <a:cs typeface="Arial" panose="020B0604020202020204" pitchFamily="34" charset="0"/>
              </a:rPr>
              <a:t>ADDITIONAL SCHOOL PROJECTS</a:t>
            </a:r>
            <a:endParaRPr sz="3500" b="1" dirty="0"/>
          </a:p>
        </p:txBody>
      </p:sp>
    </p:spTree>
    <p:extLst>
      <p:ext uri="{BB962C8B-B14F-4D97-AF65-F5344CB8AC3E}">
        <p14:creationId xmlns:p14="http://schemas.microsoft.com/office/powerpoint/2010/main" val="2847362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31</a:t>
            </a:fld>
            <a:endParaRPr/>
          </a:p>
        </p:txBody>
      </p:sp>
      <p:sp>
        <p:nvSpPr>
          <p:cNvPr id="713" name="Google Shape;713;p71"/>
          <p:cNvSpPr txBox="1"/>
          <p:nvPr/>
        </p:nvSpPr>
        <p:spPr>
          <a:xfrm>
            <a:off x="838201" y="1214440"/>
            <a:ext cx="10820399" cy="4957760"/>
          </a:xfrm>
          <a:prstGeom prst="rect">
            <a:avLst/>
          </a:prstGeom>
          <a:noFill/>
          <a:ln>
            <a:noFill/>
          </a:ln>
        </p:spPr>
        <p:txBody>
          <a:bodyPr spcFirstLastPara="1" wrap="square" lIns="91425" tIns="45700" rIns="91425" bIns="45700" anchor="t" anchorCtr="0">
            <a:normAutofit/>
          </a:bodyPr>
          <a:lstStyle/>
          <a:p>
            <a:pPr marL="461963" algn="ctr" eaLnBrk="1" hangingPunct="1">
              <a:spcBef>
                <a:spcPct val="0"/>
              </a:spcBef>
            </a:pPr>
            <a:r>
              <a:rPr lang="en-US" altLang="en-US" sz="3200" b="1" dirty="0">
                <a:latin typeface="Arial" panose="020B0604020202020204" pitchFamily="34" charset="0"/>
                <a:cs typeface="Times New Roman" panose="02020603050405020304" pitchFamily="18" charset="0"/>
              </a:rPr>
              <a:t>African American Success Project</a:t>
            </a:r>
          </a:p>
          <a:p>
            <a:pPr marL="461963" indent="0" eaLnBrk="1" hangingPunct="1">
              <a:spcBef>
                <a:spcPct val="0"/>
              </a:spcBef>
            </a:pPr>
            <a:r>
              <a:rPr lang="en-US" altLang="en-US" sz="3200" dirty="0">
                <a:latin typeface="Arial" panose="020B0604020202020204" pitchFamily="34" charset="0"/>
                <a:cs typeface="Times New Roman" panose="02020603050405020304" pitchFamily="18" charset="0"/>
              </a:rPr>
              <a:t>Project in BUSD middle school for students and their families to actively engage in the classroom and school life while creating a pathway for  long-term success. </a:t>
            </a:r>
          </a:p>
        </p:txBody>
      </p:sp>
      <p:sp>
        <p:nvSpPr>
          <p:cNvPr id="715" name="Google Shape;715;p71"/>
          <p:cNvSpPr txBox="1"/>
          <p:nvPr/>
        </p:nvSpPr>
        <p:spPr>
          <a:xfrm>
            <a:off x="771525" y="1"/>
            <a:ext cx="10648950" cy="121443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sz="3500" b="1" dirty="0"/>
          </a:p>
          <a:p>
            <a:pPr lvl="0" algn="ctr">
              <a:lnSpc>
                <a:spcPct val="90000"/>
              </a:lnSpc>
              <a:buClr>
                <a:schemeClr val="accent1"/>
              </a:buClr>
              <a:buSzPts val="3700"/>
            </a:pPr>
            <a:r>
              <a:rPr lang="en-US" altLang="en-US" sz="3500" b="1" dirty="0">
                <a:latin typeface="Arial" panose="020B0604020202020204" pitchFamily="34" charset="0"/>
                <a:cs typeface="Arial" panose="020B0604020202020204" pitchFamily="34" charset="0"/>
              </a:rPr>
              <a:t>ADDITIONAL SCHOOL PROJECTS</a:t>
            </a:r>
            <a:endParaRPr sz="3500" b="1" dirty="0"/>
          </a:p>
        </p:txBody>
      </p:sp>
      <p:pic>
        <p:nvPicPr>
          <p:cNvPr id="5" name="Picture 2">
            <a:extLst>
              <a:ext uri="{FF2B5EF4-FFF2-40B4-BE49-F238E27FC236}">
                <a16:creationId xmlns:a16="http://schemas.microsoft.com/office/drawing/2014/main" id="{0099C37A-89BE-4FEA-80E4-605BDD9768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3810000"/>
            <a:ext cx="4800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473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32</a:t>
            </a:fld>
            <a:endParaRPr/>
          </a:p>
        </p:txBody>
      </p:sp>
      <p:sp>
        <p:nvSpPr>
          <p:cNvPr id="713" name="Google Shape;713;p71"/>
          <p:cNvSpPr txBox="1"/>
          <p:nvPr/>
        </p:nvSpPr>
        <p:spPr>
          <a:xfrm>
            <a:off x="838201" y="1214440"/>
            <a:ext cx="10820399" cy="4957760"/>
          </a:xfrm>
          <a:prstGeom prst="rect">
            <a:avLst/>
          </a:prstGeom>
          <a:noFill/>
          <a:ln>
            <a:noFill/>
          </a:ln>
        </p:spPr>
        <p:txBody>
          <a:bodyPr spcFirstLastPara="1" wrap="square" lIns="91425" tIns="45700" rIns="91425" bIns="45700" anchor="t" anchorCtr="0">
            <a:normAutofit/>
          </a:bodyPr>
          <a:lstStyle/>
          <a:p>
            <a:r>
              <a:rPr lang="en-US" altLang="en-US" sz="3200" dirty="0">
                <a:latin typeface="Arial" panose="020B0604020202020204" pitchFamily="34" charset="0"/>
                <a:cs typeface="Arial" panose="020B0604020202020204" pitchFamily="34" charset="0"/>
              </a:rPr>
              <a:t>Program Components</a:t>
            </a:r>
          </a:p>
          <a:p>
            <a:pPr marL="457200" lvl="1" indent="-457200">
              <a:buFont typeface="Wingdings" panose="05000000000000000000" pitchFamily="2" charset="2"/>
              <a:buChar char="v"/>
            </a:pPr>
            <a:r>
              <a:rPr lang="en-US" altLang="en-US" sz="3200" dirty="0">
                <a:latin typeface="Arial" panose="020B0604020202020204" pitchFamily="34" charset="0"/>
                <a:cs typeface="Arial" panose="020B0604020202020204" pitchFamily="34" charset="0"/>
              </a:rPr>
              <a:t>Outreach &amp; Engagement</a:t>
            </a:r>
          </a:p>
          <a:p>
            <a:pPr marL="457200" lvl="1" indent="-457200">
              <a:buFont typeface="Wingdings" panose="05000000000000000000" pitchFamily="2" charset="2"/>
              <a:buChar char="v"/>
            </a:pPr>
            <a:r>
              <a:rPr lang="en-US" altLang="en-US" sz="3200" dirty="0">
                <a:latin typeface="Arial" panose="020B0604020202020204" pitchFamily="34" charset="0"/>
                <a:cs typeface="Arial" panose="020B0604020202020204" pitchFamily="34" charset="0"/>
              </a:rPr>
              <a:t>Support Groups</a:t>
            </a:r>
          </a:p>
          <a:p>
            <a:pPr marL="457200" lvl="1" indent="-457200">
              <a:buFont typeface="Wingdings" panose="05000000000000000000" pitchFamily="2" charset="2"/>
              <a:buChar char="v"/>
            </a:pPr>
            <a:r>
              <a:rPr lang="en-US" altLang="en-US" sz="3200" dirty="0">
                <a:latin typeface="Arial" panose="020B0604020202020204" pitchFamily="34" charset="0"/>
                <a:cs typeface="Arial" panose="020B0604020202020204" pitchFamily="34" charset="0"/>
              </a:rPr>
              <a:t>Community Education</a:t>
            </a:r>
          </a:p>
          <a:p>
            <a:pPr lvl="1">
              <a:buFont typeface="Wingdings" panose="05000000000000000000" pitchFamily="2" charset="2"/>
              <a:buChar char="v"/>
            </a:pPr>
            <a:r>
              <a:rPr lang="en-US" altLang="en-US" sz="3200" dirty="0">
                <a:latin typeface="Arial" panose="020B0604020202020204" pitchFamily="34" charset="0"/>
                <a:cs typeface="Arial" panose="020B0604020202020204" pitchFamily="34" charset="0"/>
              </a:rPr>
              <a:t>Building Leaders</a:t>
            </a:r>
          </a:p>
          <a:p>
            <a:pPr lvl="1">
              <a:buFont typeface="Wingdings" panose="05000000000000000000" pitchFamily="2" charset="2"/>
              <a:buChar char="v"/>
            </a:pPr>
            <a:r>
              <a:rPr lang="en-US" altLang="en-US" sz="3200" dirty="0">
                <a:latin typeface="Arial" panose="020B0604020202020204" pitchFamily="34" charset="0"/>
                <a:cs typeface="Arial" panose="020B0604020202020204" pitchFamily="34" charset="0"/>
              </a:rPr>
              <a:t>Consultation/Training</a:t>
            </a:r>
          </a:p>
          <a:p>
            <a:pPr>
              <a:buFontTx/>
              <a:buNone/>
            </a:pPr>
            <a:r>
              <a:rPr lang="en-US" altLang="en-US" sz="3200" dirty="0">
                <a:latin typeface="Arial" panose="020B0604020202020204" pitchFamily="34" charset="0"/>
                <a:cs typeface="Arial" panose="020B0604020202020204" pitchFamily="34" charset="0"/>
              </a:rPr>
              <a:t>Target Groups:  </a:t>
            </a:r>
            <a:r>
              <a:rPr lang="en-US" altLang="en-US" sz="3200" dirty="0">
                <a:latin typeface="Arial" panose="020B0604020202020204" pitchFamily="34" charset="0"/>
                <a:cs typeface="Arial" panose="020B0604020202020204" pitchFamily="34" charset="0"/>
                <a:sym typeface="Symbol" panose="05050102010706020507" pitchFamily="18" charset="2"/>
              </a:rPr>
              <a:t></a:t>
            </a:r>
            <a:r>
              <a:rPr lang="en-US" altLang="en-US" sz="3200" dirty="0">
                <a:latin typeface="Arial" panose="020B0604020202020204" pitchFamily="34" charset="0"/>
                <a:cs typeface="Arial" panose="020B0604020202020204" pitchFamily="34" charset="0"/>
              </a:rPr>
              <a:t> African Americans   </a:t>
            </a:r>
            <a:r>
              <a:rPr lang="en-US" altLang="en-US" sz="3200" dirty="0">
                <a:latin typeface="Arial" panose="020B0604020202020204" pitchFamily="34" charset="0"/>
                <a:cs typeface="Arial" panose="020B0604020202020204" pitchFamily="34" charset="0"/>
                <a:sym typeface="Symbol" panose="05050102010706020507" pitchFamily="18" charset="2"/>
              </a:rPr>
              <a:t></a:t>
            </a:r>
            <a:r>
              <a:rPr lang="en-US" altLang="en-US" sz="3200" dirty="0">
                <a:latin typeface="Arial" panose="020B0604020202020204" pitchFamily="34" charset="0"/>
                <a:cs typeface="Arial" panose="020B0604020202020204" pitchFamily="34" charset="0"/>
              </a:rPr>
              <a:t> Latinos   </a:t>
            </a:r>
          </a:p>
          <a:p>
            <a:pPr>
              <a:buFontTx/>
              <a:buNone/>
            </a:pPr>
            <a:r>
              <a:rPr lang="en-US" altLang="en-US" sz="3200" dirty="0">
                <a:latin typeface="Arial" panose="020B0604020202020204" pitchFamily="34" charset="0"/>
                <a:cs typeface="Arial" panose="020B0604020202020204" pitchFamily="34" charset="0"/>
                <a:sym typeface="Symbol" panose="05050102010706020507" pitchFamily="18" charset="2"/>
              </a:rPr>
              <a:t></a:t>
            </a:r>
            <a:r>
              <a:rPr lang="en-US" altLang="en-US" sz="3200" dirty="0">
                <a:latin typeface="Arial" panose="020B0604020202020204" pitchFamily="34" charset="0"/>
                <a:cs typeface="Arial" panose="020B0604020202020204" pitchFamily="34" charset="0"/>
              </a:rPr>
              <a:t> LGBTQIA+  </a:t>
            </a:r>
            <a:r>
              <a:rPr lang="en-US" altLang="en-US" sz="3200" dirty="0">
                <a:latin typeface="Arial" panose="020B0604020202020204" pitchFamily="34" charset="0"/>
                <a:cs typeface="Arial" panose="020B0604020202020204" pitchFamily="34" charset="0"/>
                <a:sym typeface="Symbol" panose="05050102010706020507" pitchFamily="18" charset="2"/>
              </a:rPr>
              <a:t></a:t>
            </a:r>
            <a:r>
              <a:rPr lang="en-US" altLang="en-US" sz="3200" dirty="0">
                <a:latin typeface="Arial" panose="020B0604020202020204" pitchFamily="34" charset="0"/>
                <a:cs typeface="Arial" panose="020B0604020202020204" pitchFamily="34" charset="0"/>
              </a:rPr>
              <a:t> Older Adults  </a:t>
            </a:r>
            <a:r>
              <a:rPr lang="en-US" altLang="en-US" sz="3200" dirty="0">
                <a:latin typeface="Arial" panose="020B0604020202020204" pitchFamily="34" charset="0"/>
                <a:cs typeface="Arial" panose="020B0604020202020204" pitchFamily="34" charset="0"/>
                <a:sym typeface="Symbol" panose="05050102010706020507" pitchFamily="18" charset="2"/>
              </a:rPr>
              <a:t></a:t>
            </a:r>
            <a:r>
              <a:rPr lang="en-US" altLang="en-US" sz="3200" dirty="0">
                <a:latin typeface="Arial" panose="020B0604020202020204" pitchFamily="34" charset="0"/>
                <a:cs typeface="Arial" panose="020B0604020202020204" pitchFamily="34" charset="0"/>
              </a:rPr>
              <a:t> TAY</a:t>
            </a:r>
          </a:p>
        </p:txBody>
      </p:sp>
      <p:sp>
        <p:nvSpPr>
          <p:cNvPr id="715" name="Google Shape;715;p71"/>
          <p:cNvSpPr txBox="1"/>
          <p:nvPr/>
        </p:nvSpPr>
        <p:spPr>
          <a:xfrm>
            <a:off x="771525" y="1"/>
            <a:ext cx="10648950" cy="121443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br>
              <a:rPr lang="en-US" altLang="en-US" sz="3600" b="1" dirty="0">
                <a:latin typeface="Arial" panose="020B0604020202020204" pitchFamily="34" charset="0"/>
              </a:rPr>
            </a:br>
            <a:r>
              <a:rPr lang="en-US" altLang="en-US" sz="3500" b="1" dirty="0">
                <a:latin typeface="Arial" panose="020B0604020202020204" pitchFamily="34" charset="0"/>
              </a:rPr>
              <a:t>COMMUNITY EDUCATION/SUPPORTS</a:t>
            </a:r>
            <a:endParaRPr lang="en-US" sz="3500" b="1" dirty="0"/>
          </a:p>
        </p:txBody>
      </p:sp>
      <p:pic>
        <p:nvPicPr>
          <p:cNvPr id="5" name="Picture 11" descr="C:\Documents and Settings\kklatt\Local Settings\Temporary Internet Files\Content.IE5\DQSS5SPC\MPj04365870000[1].jpg">
            <a:extLst>
              <a:ext uri="{FF2B5EF4-FFF2-40B4-BE49-F238E27FC236}">
                <a16:creationId xmlns:a16="http://schemas.microsoft.com/office/drawing/2014/main" id="{73C374D3-F805-4BE9-8DD6-929F446D2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286" y="1440543"/>
            <a:ext cx="2438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08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33</a:t>
            </a:fld>
            <a:endParaRPr/>
          </a:p>
        </p:txBody>
      </p:sp>
      <p:sp>
        <p:nvSpPr>
          <p:cNvPr id="713" name="Google Shape;713;p71"/>
          <p:cNvSpPr txBox="1"/>
          <p:nvPr/>
        </p:nvSpPr>
        <p:spPr>
          <a:xfrm>
            <a:off x="838201" y="1453242"/>
            <a:ext cx="10820399" cy="4718957"/>
          </a:xfrm>
          <a:prstGeom prst="rect">
            <a:avLst/>
          </a:prstGeom>
          <a:noFill/>
          <a:ln>
            <a:noFill/>
          </a:ln>
        </p:spPr>
        <p:txBody>
          <a:bodyPr spcFirstLastPara="1" wrap="square" lIns="91425" tIns="45700" rIns="91425" bIns="45700" anchor="t" anchorCtr="0">
            <a:normAutofit/>
          </a:bodyPr>
          <a:lstStyle/>
          <a:p>
            <a:pPr marL="285750" indent="-285750">
              <a:lnSpc>
                <a:spcPct val="90000"/>
              </a:lnSpc>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Anti-Stigma Project, “Telling Your Story”.</a:t>
            </a:r>
          </a:p>
          <a:p>
            <a:pPr marL="285750" indent="-285750">
              <a:lnSpc>
                <a:spcPct val="90000"/>
              </a:lnSpc>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Consumer and family member–led education effort.</a:t>
            </a:r>
          </a:p>
          <a:p>
            <a:pPr marL="285750" indent="-285750">
              <a:lnSpc>
                <a:spcPct val="90000"/>
              </a:lnSpc>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Consumer presentations to schools and community organizations to dispel myths, attitudes, and discrimination around mental health clients and issues</a:t>
            </a:r>
            <a:endParaRPr lang="en-US" altLang="en-US" sz="3200" b="1" dirty="0">
              <a:latin typeface="Arial" panose="020B0604020202020204" pitchFamily="34" charset="0"/>
              <a:cs typeface="Times New Roman" panose="02020603050405020304" pitchFamily="18" charset="0"/>
            </a:endParaRPr>
          </a:p>
        </p:txBody>
      </p:sp>
      <p:sp>
        <p:nvSpPr>
          <p:cNvPr id="715" name="Google Shape;715;p71"/>
          <p:cNvSpPr txBox="1"/>
          <p:nvPr/>
        </p:nvSpPr>
        <p:spPr>
          <a:xfrm>
            <a:off x="771525" y="1"/>
            <a:ext cx="10648950" cy="1214439"/>
          </a:xfrm>
          <a:prstGeom prst="rect">
            <a:avLst/>
          </a:prstGeom>
          <a:noFill/>
          <a:ln>
            <a:noFill/>
          </a:ln>
        </p:spPr>
        <p:txBody>
          <a:bodyPr spcFirstLastPara="1" wrap="square" lIns="91425" tIns="45700" rIns="91425" bIns="45700" anchor="t" anchorCtr="0">
            <a:noAutofit/>
          </a:bodyPr>
          <a:lstStyle/>
          <a:p>
            <a:pPr marL="461963" algn="ctr" eaLnBrk="1" hangingPunct="1">
              <a:spcBef>
                <a:spcPct val="0"/>
              </a:spcBef>
            </a:pPr>
            <a:endParaRPr lang="en-US" altLang="en-US" sz="3500" dirty="0">
              <a:latin typeface="Arial" panose="020B0604020202020204" pitchFamily="34" charset="0"/>
              <a:cs typeface="Times New Roman" panose="02020603050405020304" pitchFamily="18" charset="0"/>
            </a:endParaRPr>
          </a:p>
          <a:p>
            <a:pPr marL="461963" algn="ctr" eaLnBrk="1" hangingPunct="1">
              <a:spcBef>
                <a:spcPct val="0"/>
              </a:spcBef>
            </a:pPr>
            <a:r>
              <a:rPr lang="en-US" altLang="en-US" sz="3500" b="1" dirty="0">
                <a:solidFill>
                  <a:schemeClr val="accent1"/>
                </a:solidFill>
                <a:latin typeface="Arial" panose="020B0604020202020204" pitchFamily="34" charset="0"/>
                <a:cs typeface="Times New Roman" panose="02020603050405020304" pitchFamily="18" charset="0"/>
              </a:rPr>
              <a:t>SOCIAL INCLUSION</a:t>
            </a:r>
          </a:p>
        </p:txBody>
      </p:sp>
      <p:pic>
        <p:nvPicPr>
          <p:cNvPr id="6" name="Picture 9" descr="C:\Documents and Settings\kklatt\Local Settings\Temporary Internet Files\Content.IE5\46G7RARX\MCBD19890_0000[1].wmf">
            <a:extLst>
              <a:ext uri="{FF2B5EF4-FFF2-40B4-BE49-F238E27FC236}">
                <a16:creationId xmlns:a16="http://schemas.microsoft.com/office/drawing/2014/main" id="{3E64C309-FE70-4B05-A8C2-3F2C833F9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714" y="4655457"/>
            <a:ext cx="244928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476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34</a:t>
            </a:fld>
            <a:endParaRPr/>
          </a:p>
        </p:txBody>
      </p:sp>
      <p:sp>
        <p:nvSpPr>
          <p:cNvPr id="713" name="Google Shape;713;p71"/>
          <p:cNvSpPr txBox="1"/>
          <p:nvPr/>
        </p:nvSpPr>
        <p:spPr>
          <a:xfrm>
            <a:off x="771525" y="1551214"/>
            <a:ext cx="10820399" cy="4620986"/>
          </a:xfrm>
          <a:prstGeom prst="rect">
            <a:avLst/>
          </a:prstGeom>
          <a:noFill/>
          <a:ln>
            <a:noFill/>
          </a:ln>
        </p:spPr>
        <p:txBody>
          <a:bodyPr spcFirstLastPara="1" wrap="square" lIns="91425" tIns="45700" rIns="91425" bIns="45700" anchor="t" anchorCtr="0">
            <a:normAutofit/>
          </a:bodyPr>
          <a:lstStyle/>
          <a:p>
            <a:pPr marL="747713" indent="-28575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A State Joint Powers Authority that provides local resources on:</a:t>
            </a:r>
          </a:p>
          <a:p>
            <a:pPr marL="747713" indent="-28575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Suicide Prevention</a:t>
            </a:r>
          </a:p>
          <a:p>
            <a:pPr marL="747713" indent="-28575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Student Mental Health</a:t>
            </a:r>
          </a:p>
          <a:p>
            <a:pPr marL="747713" indent="-28575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Stigma and Discrimination   </a:t>
            </a:r>
          </a:p>
          <a:p>
            <a:pPr marL="461963"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715" name="Google Shape;715;p71"/>
          <p:cNvSpPr txBox="1"/>
          <p:nvPr/>
        </p:nvSpPr>
        <p:spPr>
          <a:xfrm>
            <a:off x="771525" y="277585"/>
            <a:ext cx="10648950" cy="1273629"/>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r>
              <a:rPr lang="en-US" altLang="en-US" sz="3500" b="1" dirty="0">
                <a:latin typeface="Arial" panose="020B0604020202020204" pitchFamily="34" charset="0"/>
                <a:cs typeface="Arial" panose="020B0604020202020204" pitchFamily="34" charset="0"/>
              </a:rPr>
              <a:t>CALIFORNIA MENTAL HEALTH SERVICES AUTHORITY (</a:t>
            </a:r>
            <a:r>
              <a:rPr lang="en-US" altLang="en-US" sz="3500" b="1" dirty="0" err="1">
                <a:latin typeface="Arial" panose="020B0604020202020204" pitchFamily="34" charset="0"/>
                <a:cs typeface="Arial" panose="020B0604020202020204" pitchFamily="34" charset="0"/>
              </a:rPr>
              <a:t>CalMHSA</a:t>
            </a:r>
            <a:r>
              <a:rPr lang="en-US" altLang="en-US" sz="3500" b="1" dirty="0">
                <a:latin typeface="Arial" panose="020B0604020202020204" pitchFamily="34" charset="0"/>
                <a:cs typeface="Arial" panose="020B0604020202020204" pitchFamily="34" charset="0"/>
              </a:rPr>
              <a:t>) </a:t>
            </a:r>
            <a:endParaRPr lang="en-US" sz="3500" b="1" dirty="0"/>
          </a:p>
        </p:txBody>
      </p:sp>
      <p:pic>
        <p:nvPicPr>
          <p:cNvPr id="5" name="Picture 1">
            <a:extLst>
              <a:ext uri="{FF2B5EF4-FFF2-40B4-BE49-F238E27FC236}">
                <a16:creationId xmlns:a16="http://schemas.microsoft.com/office/drawing/2014/main" id="{F91D259A-A6FF-4EBD-BAE6-0988F47CB3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076" y="4312103"/>
            <a:ext cx="662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text, tableware, dishware&#10;&#10;Description automatically generated">
            <a:extLst>
              <a:ext uri="{FF2B5EF4-FFF2-40B4-BE49-F238E27FC236}">
                <a16:creationId xmlns:a16="http://schemas.microsoft.com/office/drawing/2014/main" id="{FE38B759-F945-46A1-978F-4F42C557F0AD}"/>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582027" y="4327070"/>
            <a:ext cx="2466973" cy="1273629"/>
          </a:xfrm>
          <a:prstGeom prst="rect">
            <a:avLst/>
          </a:prstGeom>
          <a:noFill/>
          <a:ln>
            <a:noFill/>
          </a:ln>
        </p:spPr>
      </p:pic>
    </p:spTree>
    <p:extLst>
      <p:ext uri="{BB962C8B-B14F-4D97-AF65-F5344CB8AC3E}">
        <p14:creationId xmlns:p14="http://schemas.microsoft.com/office/powerpoint/2010/main" val="835905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35</a:t>
            </a:fld>
            <a:endParaRPr/>
          </a:p>
        </p:txBody>
      </p:sp>
      <p:sp>
        <p:nvSpPr>
          <p:cNvPr id="713" name="Google Shape;713;p71"/>
          <p:cNvSpPr txBox="1"/>
          <p:nvPr/>
        </p:nvSpPr>
        <p:spPr>
          <a:xfrm>
            <a:off x="838201" y="1214440"/>
            <a:ext cx="10820399" cy="4957760"/>
          </a:xfrm>
          <a:prstGeom prst="rect">
            <a:avLst/>
          </a:prstGeom>
          <a:noFill/>
          <a:ln>
            <a:noFill/>
          </a:ln>
        </p:spPr>
        <p:txBody>
          <a:bodyPr spcFirstLastPara="1" wrap="square" lIns="91425" tIns="45700" rIns="91425" bIns="45700" anchor="t" anchorCtr="0">
            <a:normAutofit/>
          </a:bodyPr>
          <a:lstStyle/>
          <a:p>
            <a:pPr marL="747713" indent="-285750" eaLnBrk="1" hangingPunct="1">
              <a:spcBef>
                <a:spcPct val="0"/>
              </a:spcBef>
              <a:buFont typeface="Arial" panose="020B0604020202020204" pitchFamily="34" charset="0"/>
              <a:buChar char="•"/>
            </a:pPr>
            <a:endParaRPr lang="en-US" altLang="en-US" sz="3500" dirty="0">
              <a:latin typeface="Arial" panose="020B0604020202020204" pitchFamily="34" charset="0"/>
              <a:cs typeface="Times New Roman" panose="02020603050405020304" pitchFamily="18" charset="0"/>
            </a:endParaRPr>
          </a:p>
          <a:p>
            <a:pPr marL="461963" eaLnBrk="1" hangingPunct="1">
              <a:spcBef>
                <a:spcPct val="0"/>
              </a:spcBef>
            </a:pPr>
            <a:endParaRPr lang="en-US" altLang="en-US" sz="3500" dirty="0">
              <a:latin typeface="Arial" panose="020B0604020202020204" pitchFamily="34" charset="0"/>
              <a:cs typeface="Times New Roman" panose="02020603050405020304" pitchFamily="18" charset="0"/>
            </a:endParaRPr>
          </a:p>
          <a:p>
            <a:pPr marL="747713" indent="-285750" eaLnBrk="1" hangingPunct="1">
              <a:spcBef>
                <a:spcPct val="0"/>
              </a:spcBef>
              <a:buFont typeface="Arial" panose="020B0604020202020204" pitchFamily="34" charset="0"/>
              <a:buChar char="•"/>
            </a:pPr>
            <a:endParaRPr lang="en-US" altLang="en-US" sz="3500" b="1" dirty="0">
              <a:latin typeface="Arial" panose="020B0604020202020204" pitchFamily="34" charset="0"/>
              <a:cs typeface="Times New Roman" panose="02020603050405020304" pitchFamily="18" charset="0"/>
            </a:endParaRPr>
          </a:p>
          <a:p>
            <a:pPr marL="747713" indent="-285750" eaLnBrk="1" hangingPunct="1">
              <a:spcBef>
                <a:spcPct val="0"/>
              </a:spcBef>
              <a:buFont typeface="Arial" panose="020B0604020202020204" pitchFamily="34" charset="0"/>
              <a:buChar char="•"/>
            </a:pPr>
            <a:endParaRPr lang="en-US" altLang="en-US" sz="3500" b="1" dirty="0">
              <a:latin typeface="Arial" panose="020B0604020202020204" pitchFamily="34" charset="0"/>
              <a:cs typeface="Times New Roman" panose="02020603050405020304" pitchFamily="18" charset="0"/>
            </a:endParaRPr>
          </a:p>
          <a:p>
            <a:pPr marL="461963" eaLnBrk="1" hangingPunct="1">
              <a:spcBef>
                <a:spcPct val="0"/>
              </a:spcBef>
            </a:pPr>
            <a:endParaRPr lang="en-US" altLang="en-US" sz="3500" b="1" dirty="0">
              <a:latin typeface="Arial" panose="020B0604020202020204" pitchFamily="34" charset="0"/>
              <a:cs typeface="Times New Roman" panose="02020603050405020304" pitchFamily="18" charset="0"/>
            </a:endParaRPr>
          </a:p>
        </p:txBody>
      </p:sp>
      <p:sp>
        <p:nvSpPr>
          <p:cNvPr id="715" name="Google Shape;715;p71"/>
          <p:cNvSpPr txBox="1"/>
          <p:nvPr/>
        </p:nvSpPr>
        <p:spPr>
          <a:xfrm>
            <a:off x="771525" y="1"/>
            <a:ext cx="10648950" cy="1499165"/>
          </a:xfrm>
          <a:prstGeom prst="rect">
            <a:avLst/>
          </a:prstGeom>
          <a:noFill/>
          <a:ln>
            <a:noFill/>
          </a:ln>
        </p:spPr>
        <p:txBody>
          <a:bodyPr spcFirstLastPara="1" wrap="square" lIns="91425" tIns="45700" rIns="91425" bIns="45700" anchor="t" anchorCtr="0">
            <a:noAutofit/>
          </a:bodyPr>
          <a:lstStyle/>
          <a:p>
            <a:pPr marL="461963" algn="ctr" eaLnBrk="1" hangingPunct="1">
              <a:spcBef>
                <a:spcPct val="0"/>
              </a:spcBef>
            </a:pPr>
            <a:endParaRPr lang="en-US" altLang="en-US" sz="3500" dirty="0">
              <a:latin typeface="Arial" panose="020B0604020202020204" pitchFamily="34" charset="0"/>
              <a:cs typeface="Times New Roman" panose="02020603050405020304" pitchFamily="18" charset="0"/>
            </a:endParaRPr>
          </a:p>
          <a:p>
            <a:pPr marL="461963" algn="ctr" eaLnBrk="1" hangingPunct="1">
              <a:spcBef>
                <a:spcPct val="0"/>
              </a:spcBef>
            </a:pPr>
            <a:r>
              <a:rPr lang="en-US" altLang="en-US" sz="3500" b="1" dirty="0">
                <a:solidFill>
                  <a:schemeClr val="accent1"/>
                </a:solidFill>
                <a:latin typeface="Arial" panose="020B0604020202020204" pitchFamily="34" charset="0"/>
                <a:cs typeface="Times New Roman" panose="02020603050405020304" pitchFamily="18" charset="0"/>
              </a:rPr>
              <a:t>MENTAL HEALTH PROMOTION CAMPAIGN</a:t>
            </a:r>
          </a:p>
        </p:txBody>
      </p:sp>
      <p:pic>
        <p:nvPicPr>
          <p:cNvPr id="2" name="Picture 1">
            <a:extLst>
              <a:ext uri="{FF2B5EF4-FFF2-40B4-BE49-F238E27FC236}">
                <a16:creationId xmlns:a16="http://schemas.microsoft.com/office/drawing/2014/main" id="{98858BB0-B693-4B4D-8C55-A23FD2318B4C}"/>
              </a:ext>
            </a:extLst>
          </p:cNvPr>
          <p:cNvPicPr>
            <a:picLocks noChangeAspect="1"/>
          </p:cNvPicPr>
          <p:nvPr/>
        </p:nvPicPr>
        <p:blipFill>
          <a:blip r:embed="rId3"/>
          <a:stretch>
            <a:fillRect/>
          </a:stretch>
        </p:blipFill>
        <p:spPr>
          <a:xfrm>
            <a:off x="3755571" y="2027806"/>
            <a:ext cx="5535386" cy="3331028"/>
          </a:xfrm>
          <a:prstGeom prst="rect">
            <a:avLst/>
          </a:prstGeom>
        </p:spPr>
      </p:pic>
    </p:spTree>
    <p:extLst>
      <p:ext uri="{BB962C8B-B14F-4D97-AF65-F5344CB8AC3E}">
        <p14:creationId xmlns:p14="http://schemas.microsoft.com/office/powerpoint/2010/main" val="3008748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36</a:t>
            </a:fld>
            <a:endParaRPr/>
          </a:p>
        </p:txBody>
      </p:sp>
      <p:sp>
        <p:nvSpPr>
          <p:cNvPr id="755" name="Google Shape;755;p75"/>
          <p:cNvSpPr txBox="1"/>
          <p:nvPr/>
        </p:nvSpPr>
        <p:spPr>
          <a:xfrm>
            <a:off x="838201" y="212271"/>
            <a:ext cx="10515600" cy="930729"/>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500" b="1" dirty="0">
                <a:latin typeface="Arial" panose="020B0604020202020204" pitchFamily="34" charset="0"/>
              </a:rPr>
              <a:t>Proposed FY24 Additions Through PEI Funds</a:t>
            </a:r>
            <a:endParaRPr sz="3500" dirty="0"/>
          </a:p>
        </p:txBody>
      </p:sp>
      <p:graphicFrame>
        <p:nvGraphicFramePr>
          <p:cNvPr id="756" name="Google Shape;756;p75"/>
          <p:cNvGraphicFramePr/>
          <p:nvPr>
            <p:extLst>
              <p:ext uri="{D42A27DB-BD31-4B8C-83A1-F6EECF244321}">
                <p14:modId xmlns:p14="http://schemas.microsoft.com/office/powerpoint/2010/main" val="2823948246"/>
              </p:ext>
            </p:extLst>
          </p:nvPr>
        </p:nvGraphicFramePr>
        <p:xfrm>
          <a:off x="600075" y="1355271"/>
          <a:ext cx="10878911" cy="4996330"/>
        </p:xfrm>
        <a:graphic>
          <a:graphicData uri="http://schemas.openxmlformats.org/drawingml/2006/table">
            <a:tbl>
              <a:tblPr firstRow="1" bandRow="1">
                <a:noFill/>
                <a:tableStyleId>{3B6E56DE-2C4E-4503-A47B-6EF7F9093A8B}</a:tableStyleId>
              </a:tblPr>
              <a:tblGrid>
                <a:gridCol w="2301077">
                  <a:extLst>
                    <a:ext uri="{9D8B030D-6E8A-4147-A177-3AD203B41FA5}">
                      <a16:colId xmlns:a16="http://schemas.microsoft.com/office/drawing/2014/main" val="20000"/>
                    </a:ext>
                  </a:extLst>
                </a:gridCol>
                <a:gridCol w="7035752">
                  <a:extLst>
                    <a:ext uri="{9D8B030D-6E8A-4147-A177-3AD203B41FA5}">
                      <a16:colId xmlns:a16="http://schemas.microsoft.com/office/drawing/2014/main" val="20001"/>
                    </a:ext>
                  </a:extLst>
                </a:gridCol>
                <a:gridCol w="1542082">
                  <a:extLst>
                    <a:ext uri="{9D8B030D-6E8A-4147-A177-3AD203B41FA5}">
                      <a16:colId xmlns:a16="http://schemas.microsoft.com/office/drawing/2014/main" val="20002"/>
                    </a:ext>
                  </a:extLst>
                </a:gridCol>
              </a:tblGrid>
              <a:tr h="369391">
                <a:tc>
                  <a:txBody>
                    <a:bodyPr/>
                    <a:lstStyle/>
                    <a:p>
                      <a:pPr marL="0" marR="0" lvl="0" indent="0" algn="ctr" rtl="0">
                        <a:spcBef>
                          <a:spcPts val="0"/>
                        </a:spcBef>
                        <a:spcAft>
                          <a:spcPts val="0"/>
                        </a:spcAft>
                        <a:buNone/>
                      </a:pPr>
                      <a:r>
                        <a:rPr lang="en-US" sz="1800" dirty="0"/>
                        <a:t>PROGRAM</a:t>
                      </a:r>
                      <a:endParaRPr sz="1800" dirty="0"/>
                    </a:p>
                  </a:txBody>
                  <a:tcPr marL="91450" marR="91450" marT="45725" marB="45725"/>
                </a:tc>
                <a:tc>
                  <a:txBody>
                    <a:bodyPr/>
                    <a:lstStyle/>
                    <a:p>
                      <a:pPr marL="0" marR="0" lvl="0" indent="0" algn="ctr" rtl="0">
                        <a:spcBef>
                          <a:spcPts val="0"/>
                        </a:spcBef>
                        <a:spcAft>
                          <a:spcPts val="0"/>
                        </a:spcAft>
                        <a:buNone/>
                      </a:pPr>
                      <a:r>
                        <a:rPr lang="en-US" sz="1800" dirty="0"/>
                        <a:t>POSITION</a:t>
                      </a:r>
                      <a:endParaRPr sz="1800" dirty="0"/>
                    </a:p>
                  </a:txBody>
                  <a:tcPr marL="91450" marR="91450" marT="45725" marB="45725"/>
                </a:tc>
                <a:tc>
                  <a:txBody>
                    <a:bodyPr/>
                    <a:lstStyle/>
                    <a:p>
                      <a:pPr marL="0" marR="0" lvl="0" indent="0" algn="ctr" rtl="0">
                        <a:spcBef>
                          <a:spcPts val="0"/>
                        </a:spcBef>
                        <a:spcAft>
                          <a:spcPts val="0"/>
                        </a:spcAft>
                        <a:buNone/>
                      </a:pPr>
                      <a:r>
                        <a:rPr lang="en-US" sz="1800" dirty="0"/>
                        <a:t>Cost</a:t>
                      </a:r>
                      <a:endParaRPr sz="1800" dirty="0"/>
                    </a:p>
                  </a:txBody>
                  <a:tcPr marL="91450" marR="91450" marT="45725" marB="45725"/>
                </a:tc>
                <a:extLst>
                  <a:ext uri="{0D108BD9-81ED-4DB2-BD59-A6C34878D82A}">
                    <a16:rowId xmlns:a16="http://schemas.microsoft.com/office/drawing/2014/main" val="10000"/>
                  </a:ext>
                </a:extLst>
              </a:tr>
              <a:tr h="646428">
                <a:tc>
                  <a:txBody>
                    <a:bodyPr/>
                    <a:lstStyle/>
                    <a:p>
                      <a:pPr marL="0" marR="0" lvl="0" indent="0" algn="l" rtl="0">
                        <a:spcBef>
                          <a:spcPts val="0"/>
                        </a:spcBef>
                        <a:spcAft>
                          <a:spcPts val="0"/>
                        </a:spcAft>
                        <a:buNone/>
                      </a:pPr>
                      <a:r>
                        <a:rPr lang="en-US" sz="1800" b="0" dirty="0">
                          <a:solidFill>
                            <a:schemeClr val="accent1"/>
                          </a:solidFill>
                        </a:rPr>
                        <a:t>High School Prevention Project</a:t>
                      </a:r>
                    </a:p>
                  </a:txBody>
                  <a:tcPr marL="91450" marR="91450" marT="45725" marB="45725"/>
                </a:tc>
                <a:tc>
                  <a:txBody>
                    <a:bodyPr/>
                    <a:lstStyle/>
                    <a:p>
                      <a:pPr algn="l" fontAlgn="b"/>
                      <a:r>
                        <a:rPr lang="en-US" sz="1800" b="0" i="0" u="none" strike="noStrike" dirty="0">
                          <a:solidFill>
                            <a:srgbClr val="000000"/>
                          </a:solidFill>
                          <a:effectLst/>
                          <a:latin typeface="Arial" panose="020B0604020202020204" pitchFamily="34" charset="0"/>
                        </a:rPr>
                        <a:t>.8 Mental Health Program Supervisor: Will oversee and direct the High School Prevention Project.</a:t>
                      </a:r>
                    </a:p>
                  </a:txBody>
                  <a:tcPr marL="9525" marR="9525" marT="9525" marB="0" anchor="b"/>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$168,452 </a:t>
                      </a:r>
                    </a:p>
                  </a:txBody>
                  <a:tcPr marL="9525" marR="9525" marT="9525" marB="0" anchor="b"/>
                </a:tc>
                <a:extLst>
                  <a:ext uri="{0D108BD9-81ED-4DB2-BD59-A6C34878D82A}">
                    <a16:rowId xmlns:a16="http://schemas.microsoft.com/office/drawing/2014/main" val="10001"/>
                  </a:ext>
                </a:extLst>
              </a:tr>
              <a:tr h="64642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High School Prevention Project</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1.0 Behavioral Health Clinician II:  Will provide Mental Health services and supports to youth.</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$77,172</a:t>
                      </a:r>
                    </a:p>
                  </a:txBody>
                  <a:tcPr marL="91450" marR="91450" marT="45725" marB="45725"/>
                </a:tc>
                <a:extLst>
                  <a:ext uri="{0D108BD9-81ED-4DB2-BD59-A6C34878D82A}">
                    <a16:rowId xmlns:a16="http://schemas.microsoft.com/office/drawing/2014/main" val="10002"/>
                  </a:ext>
                </a:extLst>
              </a:tr>
              <a:tr h="64642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High School Prevention Project</a:t>
                      </a:r>
                    </a:p>
                  </a:txBody>
                  <a:tcPr marL="91450" marR="91450" marT="45725" marB="45725"/>
                </a:tc>
                <a:tc>
                  <a:txBody>
                    <a:bodyPr/>
                    <a:lstStyle/>
                    <a:p>
                      <a:pPr algn="l" fontAlgn="b"/>
                      <a:r>
                        <a:rPr lang="en-US" sz="1800" b="0" i="0" u="none" strike="noStrike" dirty="0">
                          <a:solidFill>
                            <a:srgbClr val="000000"/>
                          </a:solidFill>
                          <a:effectLst/>
                          <a:latin typeface="Arial" panose="020B0604020202020204" pitchFamily="34" charset="0"/>
                        </a:rPr>
                        <a:t>.30 Social Services Specialist: Will provide supportive Substance Use Disorder (SUD) services to youth.  </a:t>
                      </a:r>
                    </a:p>
                  </a:txBody>
                  <a:tcPr marL="9525" marR="9525" marT="9525" marB="0" anchor="b"/>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$39,835</a:t>
                      </a:r>
                    </a:p>
                  </a:txBody>
                  <a:tcPr marL="9525" marR="9525" marT="9525" marB="0" anchor="b"/>
                </a:tc>
                <a:extLst>
                  <a:ext uri="{0D108BD9-81ED-4DB2-BD59-A6C34878D82A}">
                    <a16:rowId xmlns:a16="http://schemas.microsoft.com/office/drawing/2014/main" val="10003"/>
                  </a:ext>
                </a:extLst>
              </a:tr>
              <a:tr h="16718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dirty="0">
                          <a:solidFill>
                            <a:schemeClr val="accent1"/>
                          </a:solidFill>
                        </a:rPr>
                        <a:t>High School Prevention Project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dirty="0">
                        <a:solidFill>
                          <a:schemeClr val="accent1"/>
                        </a:solidFill>
                      </a:endParaRPr>
                    </a:p>
                  </a:txBody>
                  <a:tcPr marL="91450" marR="91450" marT="45725" marB="45725"/>
                </a:tc>
                <a:tc>
                  <a:txBody>
                    <a:bodyPr/>
                    <a:lstStyle/>
                    <a:p>
                      <a:pPr algn="l" fontAlgn="b"/>
                      <a:r>
                        <a:rPr lang="en-US" sz="1800" b="0" i="0" u="none" strike="noStrike" dirty="0">
                          <a:solidFill>
                            <a:srgbClr val="000000"/>
                          </a:solidFill>
                          <a:effectLst/>
                          <a:latin typeface="Arial" panose="020B0604020202020204" pitchFamily="34" charset="0"/>
                        </a:rPr>
                        <a:t>1.0 Community </a:t>
                      </a:r>
                      <a:r>
                        <a:rPr lang="en-US" sz="1800" b="0" i="0" u="none" strike="noStrike">
                          <a:solidFill>
                            <a:srgbClr val="000000"/>
                          </a:solidFill>
                          <a:effectLst/>
                          <a:latin typeface="Arial" panose="020B0604020202020204" pitchFamily="34" charset="0"/>
                        </a:rPr>
                        <a:t>Services Specialist </a:t>
                      </a:r>
                      <a:r>
                        <a:rPr lang="en-US" sz="1800" b="0" i="0" u="none" strike="noStrike" dirty="0">
                          <a:solidFill>
                            <a:srgbClr val="000000"/>
                          </a:solidFill>
                          <a:effectLst/>
                          <a:latin typeface="Arial" panose="020B0604020202020204" pitchFamily="34" charset="0"/>
                        </a:rPr>
                        <a:t>II: Serves as the Mental Health and Well-being Coordinator at the Berkeley High Schools.  Will work with the High School Mental Health Program Supervisor to strengthen and expand mental health services/resources and address equity concerns and unmet Mental Health needs for High School age youth</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800" b="0" i="0" u="none" strike="noStrike" dirty="0">
                          <a:solidFill>
                            <a:srgbClr val="000000"/>
                          </a:solidFill>
                          <a:effectLst/>
                          <a:latin typeface="Arial" panose="020B0604020202020204" pitchFamily="34" charset="0"/>
                          <a:cs typeface="Arial" panose="020B0604020202020204" pitchFamily="34" charset="0"/>
                        </a:rPr>
                        <a:t>$165,982 </a:t>
                      </a:r>
                    </a:p>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646428">
                <a:tc>
                  <a:txBody>
                    <a:bodyPr/>
                    <a:lstStyle/>
                    <a:p>
                      <a:pPr marL="0" marR="0" lvl="0" indent="0" algn="l" rtl="0">
                        <a:spcBef>
                          <a:spcPts val="0"/>
                        </a:spcBef>
                        <a:spcAft>
                          <a:spcPts val="0"/>
                        </a:spcAft>
                        <a:buNone/>
                      </a:pPr>
                      <a:r>
                        <a:rPr lang="en-US" sz="1800" b="0" dirty="0">
                          <a:solidFill>
                            <a:schemeClr val="accent1"/>
                          </a:solidFill>
                        </a:rPr>
                        <a:t>Administration</a:t>
                      </a:r>
                      <a:endParaRPr sz="1800" b="0" dirty="0">
                        <a:solidFill>
                          <a:schemeClr val="accent1"/>
                        </a:solidFill>
                      </a:endParaRPr>
                    </a:p>
                  </a:txBody>
                  <a:tcPr marL="91450" marR="91450" marT="45725" marB="45725"/>
                </a:tc>
                <a:tc>
                  <a:txBody>
                    <a:bodyPr/>
                    <a:lstStyle/>
                    <a:p>
                      <a:pPr marL="0" marR="0" lvl="0" indent="0" algn="l" rtl="0">
                        <a:spcBef>
                          <a:spcPts val="0"/>
                        </a:spcBef>
                        <a:spcAft>
                          <a:spcPts val="0"/>
                        </a:spcAft>
                        <a:buNone/>
                      </a:pPr>
                      <a:r>
                        <a:rPr lang="en-US" sz="1800" b="0" dirty="0">
                          <a:solidFill>
                            <a:schemeClr val="accent1"/>
                          </a:solidFill>
                        </a:rPr>
                        <a:t>.40 Associate Management Analyst:  Will serve as a contract content manager for the Division. </a:t>
                      </a:r>
                      <a:r>
                        <a:rPr lang="en-US" sz="1400" b="0" dirty="0">
                          <a:solidFill>
                            <a:schemeClr val="accent1"/>
                          </a:solidFill>
                        </a:rPr>
                        <a:t>(.40 PEI Admin; .60 CSS Admin)</a:t>
                      </a:r>
                      <a:endParaRPr sz="1800" b="0" dirty="0">
                        <a:solidFill>
                          <a:schemeClr val="accent1"/>
                        </a:solidFill>
                      </a:endParaRPr>
                    </a:p>
                  </a:txBody>
                  <a:tcPr marL="91450" marR="91450" marT="45725" marB="45725"/>
                </a:tc>
                <a:tc>
                  <a:txBody>
                    <a:bodyPr/>
                    <a:lstStyle/>
                    <a:p>
                      <a:pPr algn="ctr" fontAlgn="b"/>
                      <a:r>
                        <a:rPr lang="en-US" sz="1800" b="0" i="0" u="none" strike="noStrike" dirty="0">
                          <a:solidFill>
                            <a:schemeClr val="accent1"/>
                          </a:solidFill>
                          <a:effectLst/>
                          <a:latin typeface="Arial" panose="020B0604020202020204" pitchFamily="34" charset="0"/>
                          <a:cs typeface="Arial" panose="020B0604020202020204" pitchFamily="34" charset="0"/>
                        </a:rPr>
                        <a:t>  $73,012 </a:t>
                      </a:r>
                    </a:p>
                  </a:txBody>
                  <a:tcPr marL="9525" marR="9525" marT="9525" marB="0" anchor="b"/>
                </a:tc>
                <a:extLst>
                  <a:ext uri="{0D108BD9-81ED-4DB2-BD59-A6C34878D82A}">
                    <a16:rowId xmlns:a16="http://schemas.microsoft.com/office/drawing/2014/main" val="10005"/>
                  </a:ext>
                </a:extLst>
              </a:tr>
              <a:tr h="369391">
                <a:tc>
                  <a:txBody>
                    <a:bodyPr/>
                    <a:lstStyle/>
                    <a:p>
                      <a:pPr marL="0" marR="0" lvl="0" indent="0" algn="l" rtl="0">
                        <a:spcBef>
                          <a:spcPts val="0"/>
                        </a:spcBef>
                        <a:spcAft>
                          <a:spcPts val="0"/>
                        </a:spcAft>
                        <a:buNone/>
                      </a:pPr>
                      <a:r>
                        <a:rPr lang="en-US" sz="1800" b="0" dirty="0">
                          <a:solidFill>
                            <a:schemeClr val="accent1"/>
                          </a:solidFill>
                        </a:rPr>
                        <a:t>TOTAL</a:t>
                      </a:r>
                      <a:endParaRPr sz="1800" b="0" dirty="0">
                        <a:solidFill>
                          <a:schemeClr val="accent1"/>
                        </a:solidFill>
                      </a:endParaRPr>
                    </a:p>
                  </a:txBody>
                  <a:tcPr marL="91450" marR="91450" marT="45725" marB="45725"/>
                </a:tc>
                <a:tc>
                  <a:txBody>
                    <a:bodyPr/>
                    <a:lstStyle/>
                    <a:p>
                      <a:pPr marL="0" marR="0" lvl="0" indent="0" algn="l" rtl="0">
                        <a:spcBef>
                          <a:spcPts val="0"/>
                        </a:spcBef>
                        <a:spcAft>
                          <a:spcPts val="0"/>
                        </a:spcAft>
                        <a:buNone/>
                      </a:pPr>
                      <a:endParaRPr sz="1800" b="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 $524,453</a:t>
                      </a:r>
                    </a:p>
                  </a:txBody>
                  <a:tcPr marL="9525" marR="9525" marT="9525" marB="0" anchor="b"/>
                </a:tc>
                <a:extLst>
                  <a:ext uri="{0D108BD9-81ED-4DB2-BD59-A6C34878D82A}">
                    <a16:rowId xmlns:a16="http://schemas.microsoft.com/office/drawing/2014/main" val="37624409"/>
                  </a:ext>
                </a:extLst>
              </a:tr>
            </a:tbl>
          </a:graphicData>
        </a:graphic>
      </p:graphicFrame>
    </p:spTree>
    <p:extLst>
      <p:ext uri="{BB962C8B-B14F-4D97-AF65-F5344CB8AC3E}">
        <p14:creationId xmlns:p14="http://schemas.microsoft.com/office/powerpoint/2010/main" val="460576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37</a:t>
            </a:fld>
            <a:endParaRPr/>
          </a:p>
        </p:txBody>
      </p:sp>
      <p:sp>
        <p:nvSpPr>
          <p:cNvPr id="755" name="Google Shape;755;p75"/>
          <p:cNvSpPr txBox="1"/>
          <p:nvPr/>
        </p:nvSpPr>
        <p:spPr>
          <a:xfrm>
            <a:off x="838201" y="285750"/>
            <a:ext cx="10515600" cy="942975"/>
          </a:xfrm>
          <a:prstGeom prst="rect">
            <a:avLst/>
          </a:prstGeom>
          <a:noFill/>
          <a:ln>
            <a:noFill/>
          </a:ln>
        </p:spPr>
        <p:txBody>
          <a:bodyPr spcFirstLastPara="1" wrap="square" lIns="91425" tIns="45700" rIns="91425" bIns="45700" anchor="t" anchorCtr="0">
            <a:normAutofit/>
          </a:bodyPr>
          <a:lstStyle/>
          <a:p>
            <a:pPr marL="0" marR="0" lvl="0" indent="0" rtl="0">
              <a:lnSpc>
                <a:spcPct val="90000"/>
              </a:lnSpc>
              <a:spcBef>
                <a:spcPts val="0"/>
              </a:spcBef>
              <a:spcAft>
                <a:spcPts val="0"/>
              </a:spcAft>
              <a:buClr>
                <a:schemeClr val="accent1"/>
              </a:buClr>
              <a:buSzPts val="3700"/>
              <a:buFont typeface="Arial"/>
              <a:buNone/>
            </a:pPr>
            <a:r>
              <a:rPr lang="en-US" sz="3500" b="1" dirty="0"/>
              <a:t>PEI FY24-FY26 PROJECTED REVENUE</a:t>
            </a:r>
            <a:endParaRPr sz="3500" b="1" dirty="0"/>
          </a:p>
        </p:txBody>
      </p:sp>
      <p:graphicFrame>
        <p:nvGraphicFramePr>
          <p:cNvPr id="756" name="Google Shape;756;p75"/>
          <p:cNvGraphicFramePr/>
          <p:nvPr>
            <p:extLst>
              <p:ext uri="{D42A27DB-BD31-4B8C-83A1-F6EECF244321}">
                <p14:modId xmlns:p14="http://schemas.microsoft.com/office/powerpoint/2010/main" val="388478961"/>
              </p:ext>
            </p:extLst>
          </p:nvPr>
        </p:nvGraphicFramePr>
        <p:xfrm>
          <a:off x="838196" y="1600199"/>
          <a:ext cx="9954990" cy="3282044"/>
        </p:xfrm>
        <a:graphic>
          <a:graphicData uri="http://schemas.openxmlformats.org/drawingml/2006/table">
            <a:tbl>
              <a:tblPr firstRow="1" bandRow="1">
                <a:noFill/>
                <a:tableStyleId>{3B6E56DE-2C4E-4503-A47B-6EF7F9093A8B}</a:tableStyleId>
              </a:tblPr>
              <a:tblGrid>
                <a:gridCol w="3318330">
                  <a:extLst>
                    <a:ext uri="{9D8B030D-6E8A-4147-A177-3AD203B41FA5}">
                      <a16:colId xmlns:a16="http://schemas.microsoft.com/office/drawing/2014/main" val="20000"/>
                    </a:ext>
                  </a:extLst>
                </a:gridCol>
                <a:gridCol w="3318330">
                  <a:extLst>
                    <a:ext uri="{9D8B030D-6E8A-4147-A177-3AD203B41FA5}">
                      <a16:colId xmlns:a16="http://schemas.microsoft.com/office/drawing/2014/main" val="20001"/>
                    </a:ext>
                  </a:extLst>
                </a:gridCol>
                <a:gridCol w="3318330">
                  <a:extLst>
                    <a:ext uri="{9D8B030D-6E8A-4147-A177-3AD203B41FA5}">
                      <a16:colId xmlns:a16="http://schemas.microsoft.com/office/drawing/2014/main" val="1466539079"/>
                    </a:ext>
                  </a:extLst>
                </a:gridCol>
              </a:tblGrid>
              <a:tr h="1641022">
                <a:tc>
                  <a:txBody>
                    <a:bodyPr/>
                    <a:lstStyle/>
                    <a:p>
                      <a:pPr marL="0" marR="0" lvl="0" indent="0" algn="ctr" rtl="0">
                        <a:spcBef>
                          <a:spcPts val="0"/>
                        </a:spcBef>
                        <a:spcAft>
                          <a:spcPts val="0"/>
                        </a:spcAft>
                        <a:buNone/>
                      </a:pPr>
                      <a:endParaRPr lang="en-US" sz="2800" dirty="0"/>
                    </a:p>
                    <a:p>
                      <a:pPr marL="0" marR="0" lvl="0" indent="0" algn="ctr" rtl="0">
                        <a:spcBef>
                          <a:spcPts val="0"/>
                        </a:spcBef>
                        <a:spcAft>
                          <a:spcPts val="0"/>
                        </a:spcAft>
                        <a:buNone/>
                      </a:pPr>
                      <a:r>
                        <a:rPr lang="en-US" sz="2800" dirty="0"/>
                        <a:t>FY24</a:t>
                      </a:r>
                      <a:endParaRPr sz="2800" dirty="0"/>
                    </a:p>
                  </a:txBody>
                  <a:tcPr marL="91450" marR="91450" marT="45725" marB="45725"/>
                </a:tc>
                <a:tc>
                  <a:txBody>
                    <a:bodyPr/>
                    <a:lstStyle/>
                    <a:p>
                      <a:pPr marL="0" marR="0" lvl="0" indent="0" algn="ctr" rtl="0">
                        <a:spcBef>
                          <a:spcPts val="0"/>
                        </a:spcBef>
                        <a:spcAft>
                          <a:spcPts val="0"/>
                        </a:spcAft>
                        <a:buNone/>
                      </a:pPr>
                      <a:endParaRPr lang="en-US" sz="2800" dirty="0"/>
                    </a:p>
                    <a:p>
                      <a:pPr marL="0" marR="0" lvl="0" indent="0" algn="ctr" rtl="0">
                        <a:spcBef>
                          <a:spcPts val="0"/>
                        </a:spcBef>
                        <a:spcAft>
                          <a:spcPts val="0"/>
                        </a:spcAft>
                        <a:buNone/>
                      </a:pPr>
                      <a:r>
                        <a:rPr lang="en-US" sz="2800" dirty="0"/>
                        <a:t>FY25</a:t>
                      </a:r>
                      <a:endParaRPr sz="2800" dirty="0"/>
                    </a:p>
                  </a:txBody>
                  <a:tcPr marL="91450" marR="91450" marT="45725" marB="45725"/>
                </a:tc>
                <a:tc>
                  <a:txBody>
                    <a:bodyPr/>
                    <a:lstStyle/>
                    <a:p>
                      <a:pPr marL="0" marR="0" lvl="0" indent="0" algn="ctr" rtl="0">
                        <a:spcBef>
                          <a:spcPts val="0"/>
                        </a:spcBef>
                        <a:spcAft>
                          <a:spcPts val="0"/>
                        </a:spcAft>
                        <a:buNone/>
                      </a:pPr>
                      <a:endParaRPr lang="en-US" sz="2800" dirty="0"/>
                    </a:p>
                    <a:p>
                      <a:pPr marL="0" marR="0" lvl="0" indent="0" algn="ctr" rtl="0">
                        <a:spcBef>
                          <a:spcPts val="0"/>
                        </a:spcBef>
                        <a:spcAft>
                          <a:spcPts val="0"/>
                        </a:spcAft>
                        <a:buNone/>
                      </a:pPr>
                      <a:r>
                        <a:rPr lang="en-US" sz="2800" dirty="0"/>
                        <a:t>FY26</a:t>
                      </a:r>
                      <a:endParaRPr sz="2800" dirty="0"/>
                    </a:p>
                  </a:txBody>
                  <a:tcPr marL="91450" marR="91450" marT="45725" marB="45725"/>
                </a:tc>
                <a:extLst>
                  <a:ext uri="{0D108BD9-81ED-4DB2-BD59-A6C34878D82A}">
                    <a16:rowId xmlns:a16="http://schemas.microsoft.com/office/drawing/2014/main" val="10000"/>
                  </a:ext>
                </a:extLst>
              </a:tr>
              <a:tr h="1641022">
                <a:tc>
                  <a:txBody>
                    <a:bodyPr/>
                    <a:lstStyle/>
                    <a:p>
                      <a:pPr algn="ctr" fontAlgn="ctr"/>
                      <a:r>
                        <a:rPr lang="en-US" sz="2800" b="0" i="0" u="none" strike="noStrike" dirty="0">
                          <a:solidFill>
                            <a:srgbClr val="000000"/>
                          </a:solidFill>
                          <a:effectLst/>
                          <a:latin typeface="Arial" panose="020B0604020202020204" pitchFamily="34" charset="0"/>
                          <a:cs typeface="Arial" panose="020B0604020202020204" pitchFamily="34" charset="0"/>
                        </a:rPr>
                        <a:t>$2,325,669</a:t>
                      </a:r>
                    </a:p>
                  </a:txBody>
                  <a:tcPr marL="0" marR="0" marT="0" marB="0" anchor="ctr"/>
                </a:tc>
                <a:tc>
                  <a:txBody>
                    <a:bodyPr/>
                    <a:lstStyle/>
                    <a:p>
                      <a:pPr algn="ctr" fontAlgn="ctr"/>
                      <a:r>
                        <a:rPr lang="en-US" sz="2800" b="0" i="0" u="none" strike="noStrike" dirty="0">
                          <a:solidFill>
                            <a:srgbClr val="000000"/>
                          </a:solidFill>
                          <a:effectLst/>
                          <a:latin typeface="Arial" panose="020B0604020202020204" pitchFamily="34" charset="0"/>
                          <a:cs typeface="Arial" panose="020B0604020202020204" pitchFamily="34" charset="0"/>
                        </a:rPr>
                        <a:t>$1,151,455</a:t>
                      </a:r>
                    </a:p>
                  </a:txBody>
                  <a:tcPr marL="0" marR="0" marT="0" marB="0" anchor="ctr"/>
                </a:tc>
                <a:tc>
                  <a:txBody>
                    <a:bodyPr/>
                    <a:lstStyle/>
                    <a:p>
                      <a:pPr algn="ctr" fontAlgn="ctr"/>
                      <a:r>
                        <a:rPr lang="en-US" sz="2800" b="0" i="0" u="none" strike="noStrike" dirty="0">
                          <a:solidFill>
                            <a:srgbClr val="000000"/>
                          </a:solidFill>
                          <a:effectLst/>
                          <a:latin typeface="Arial" panose="020B0604020202020204" pitchFamily="34" charset="0"/>
                          <a:cs typeface="Arial" panose="020B0604020202020204" pitchFamily="34" charset="0"/>
                        </a:rPr>
                        <a:t>$1,135,882</a:t>
                      </a:r>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5285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38</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lang="en-US" altLang="en-US" sz="3200" dirty="0">
              <a:latin typeface="Arial" panose="020B0604020202020204" pitchFamily="34" charset="0"/>
              <a:cs typeface="Times New Roman" panose="02020603050405020304" pitchFamily="18" charset="0"/>
            </a:endParaRPr>
          </a:p>
          <a:p>
            <a:pPr marL="909638" indent="-447675" eaLnBrk="1" hangingPunct="1">
              <a:spcBef>
                <a:spcPct val="0"/>
              </a:spcBef>
              <a:buFontTx/>
              <a:buNone/>
            </a:pPr>
            <a:r>
              <a:rPr lang="en-US" altLang="en-US" sz="3200" dirty="0">
                <a:latin typeface="Arial" panose="020B0604020202020204" pitchFamily="34" charset="0"/>
                <a:cs typeface="Times New Roman" panose="02020603050405020304" pitchFamily="18" charset="0"/>
              </a:rPr>
              <a:t>Estimated FY24 Revenue:       </a:t>
            </a:r>
            <a:r>
              <a:rPr lang="en-US" sz="3200" dirty="0"/>
              <a:t>$2,325,669</a:t>
            </a:r>
            <a:r>
              <a:rPr lang="en-US" altLang="en-US" sz="3200" dirty="0">
                <a:latin typeface="Arial" panose="020B0604020202020204" pitchFamily="34" charset="0"/>
                <a:cs typeface="Times New Roman" panose="02020603050405020304" pitchFamily="18" charset="0"/>
              </a:rPr>
              <a:t>               </a:t>
            </a:r>
          </a:p>
          <a:p>
            <a:pPr marL="909638" indent="-447675" eaLnBrk="1" hangingPunct="1">
              <a:spcBef>
                <a:spcPct val="0"/>
              </a:spcBef>
              <a:buFontTx/>
              <a:buNone/>
            </a:pPr>
            <a:r>
              <a:rPr lang="en-US" altLang="en-US" sz="3200" dirty="0">
                <a:latin typeface="Arial" panose="020B0604020202020204" pitchFamily="34" charset="0"/>
                <a:cs typeface="Times New Roman" panose="02020603050405020304" pitchFamily="18" charset="0"/>
              </a:rPr>
              <a:t>Estimated Unspent Amount:</a:t>
            </a:r>
            <a:r>
              <a:rPr lang="en-US" altLang="en-US" sz="3200" b="1" dirty="0">
                <a:latin typeface="Arial" panose="020B0604020202020204" pitchFamily="34" charset="0"/>
                <a:cs typeface="Times New Roman" panose="02020603050405020304" pitchFamily="18" charset="0"/>
              </a:rPr>
              <a:t>  </a:t>
            </a:r>
            <a:r>
              <a:rPr lang="en-US" altLang="en-US" sz="3200" dirty="0">
                <a:latin typeface="Arial" panose="020B0604020202020204" pitchFamily="34" charset="0"/>
                <a:cs typeface="Times New Roman" panose="02020603050405020304" pitchFamily="18" charset="0"/>
              </a:rPr>
              <a:t>+</a:t>
            </a:r>
            <a:r>
              <a:rPr lang="en-US" sz="3200" u="sng" dirty="0"/>
              <a:t>$2,437,727</a:t>
            </a:r>
            <a:r>
              <a:rPr lang="en-US" altLang="en-US" b="1" dirty="0">
                <a:solidFill>
                  <a:srgbClr val="C00000"/>
                </a:solidFill>
                <a:latin typeface="Arial" panose="020B0604020202020204" pitchFamily="34" charset="0"/>
                <a:cs typeface="Times New Roman" panose="02020603050405020304" pitchFamily="18" charset="0"/>
              </a:rPr>
              <a:t>								                            </a:t>
            </a:r>
            <a:r>
              <a:rPr lang="en-US" altLang="en-US" sz="3200" dirty="0">
                <a:solidFill>
                  <a:srgbClr val="C00000"/>
                </a:solidFill>
                <a:latin typeface="Arial" panose="020B0604020202020204" pitchFamily="34" charset="0"/>
                <a:cs typeface="Times New Roman" panose="02020603050405020304" pitchFamily="18" charset="0"/>
              </a:rPr>
              <a:t>$4,763,396</a:t>
            </a:r>
            <a:endParaRPr sz="3200"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PEI FY24 PROJECTED FUNDS</a:t>
            </a:r>
            <a:endParaRPr sz="3500" b="1" dirty="0"/>
          </a:p>
        </p:txBody>
      </p:sp>
      <p:pic>
        <p:nvPicPr>
          <p:cNvPr id="5" name="Picture 2" descr="C:\Users\kklatt\AppData\Local\Microsoft\Windows\Temporary Internet Files\Content.IE5\KTWSFVTJ\MP900315542[1].jpg">
            <a:extLst>
              <a:ext uri="{FF2B5EF4-FFF2-40B4-BE49-F238E27FC236}">
                <a16:creationId xmlns:a16="http://schemas.microsoft.com/office/drawing/2014/main" id="{BA3D9B84-FEAA-4BE6-9475-097FA612E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557" y="4171043"/>
            <a:ext cx="4849585" cy="16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894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39</a:t>
            </a:fld>
            <a:endParaRPr/>
          </a:p>
        </p:txBody>
      </p:sp>
      <p:sp>
        <p:nvSpPr>
          <p:cNvPr id="755" name="Google Shape;755;p75"/>
          <p:cNvSpPr txBox="1"/>
          <p:nvPr/>
        </p:nvSpPr>
        <p:spPr>
          <a:xfrm>
            <a:off x="838201" y="471488"/>
            <a:ext cx="10515600" cy="1123712"/>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500" b="1" dirty="0">
                <a:solidFill>
                  <a:schemeClr val="accent1"/>
                </a:solidFill>
                <a:latin typeface="Arial" panose="020B0604020202020204" pitchFamily="34" charset="0"/>
                <a:cs typeface="Arial" panose="020B0604020202020204" pitchFamily="34" charset="0"/>
              </a:rPr>
              <a:t>PEI FY24 TOTAL PROJECTED EXPENDITURES </a:t>
            </a:r>
            <a:endParaRPr sz="3500" dirty="0">
              <a:solidFill>
                <a:schemeClr val="accent1"/>
              </a:solidFill>
            </a:endParaRPr>
          </a:p>
        </p:txBody>
      </p:sp>
      <p:graphicFrame>
        <p:nvGraphicFramePr>
          <p:cNvPr id="756" name="Google Shape;756;p75"/>
          <p:cNvGraphicFramePr/>
          <p:nvPr>
            <p:extLst>
              <p:ext uri="{D42A27DB-BD31-4B8C-83A1-F6EECF244321}">
                <p14:modId xmlns:p14="http://schemas.microsoft.com/office/powerpoint/2010/main" val="622862733"/>
              </p:ext>
            </p:extLst>
          </p:nvPr>
        </p:nvGraphicFramePr>
        <p:xfrm>
          <a:off x="838198" y="1828800"/>
          <a:ext cx="10820402" cy="3977740"/>
        </p:xfrm>
        <a:graphic>
          <a:graphicData uri="http://schemas.openxmlformats.org/drawingml/2006/table">
            <a:tbl>
              <a:tblPr firstRow="1" bandRow="1">
                <a:noFill/>
                <a:tableStyleId>{3B6E56DE-2C4E-4503-A47B-6EF7F9093A8B}</a:tableStyleId>
              </a:tblPr>
              <a:tblGrid>
                <a:gridCol w="8291515">
                  <a:extLst>
                    <a:ext uri="{9D8B030D-6E8A-4147-A177-3AD203B41FA5}">
                      <a16:colId xmlns:a16="http://schemas.microsoft.com/office/drawing/2014/main" val="20000"/>
                    </a:ext>
                  </a:extLst>
                </a:gridCol>
                <a:gridCol w="2528887">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dirty="0"/>
                        <a:t>PROGRAM</a:t>
                      </a:r>
                      <a:endParaRPr sz="1800" dirty="0"/>
                    </a:p>
                  </a:txBody>
                  <a:tcPr marL="91450" marR="91450" marT="45725" marB="45725"/>
                </a:tc>
                <a:tc>
                  <a:txBody>
                    <a:bodyPr/>
                    <a:lstStyle/>
                    <a:p>
                      <a:pPr marL="0" marR="0" lvl="0" indent="0" algn="ctr" rtl="0">
                        <a:spcBef>
                          <a:spcPts val="0"/>
                        </a:spcBef>
                        <a:spcAft>
                          <a:spcPts val="0"/>
                        </a:spcAft>
                        <a:buNone/>
                      </a:pPr>
                      <a:r>
                        <a:rPr lang="en-US" sz="1800" dirty="0"/>
                        <a:t>FY24</a:t>
                      </a:r>
                      <a:endParaRPr sz="1800"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dirty="0">
                          <a:solidFill>
                            <a:schemeClr val="accent1"/>
                          </a:solidFill>
                        </a:rPr>
                        <a:t>Be A Star</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mn-lt"/>
                        </a:rPr>
                        <a:t>$38,550</a:t>
                      </a:r>
                      <a:endParaRPr lang="en-US" sz="1800" b="0" i="0" u="none" strike="noStrike" dirty="0">
                        <a:solidFill>
                          <a:srgbClr val="000000"/>
                        </a:solidFill>
                        <a:effectLst/>
                        <a:highlight>
                          <a:srgbClr val="FFFF00"/>
                        </a:highlight>
                        <a:latin typeface="+mn-lt"/>
                      </a:endParaRPr>
                    </a:p>
                  </a:txBody>
                  <a:tcPr marL="9525" marR="9525" marT="9525" marB="0" anchor="b"/>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dirty="0">
                          <a:solidFill>
                            <a:schemeClr val="accent1"/>
                          </a:solidFill>
                        </a:rPr>
                        <a:t>High School Prevention Project</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mn-lt"/>
                        </a:rPr>
                        <a:t>$865,280</a:t>
                      </a:r>
                      <a:endParaRPr lang="en-US" sz="1800" b="0" i="0" u="none" strike="noStrike" dirty="0">
                        <a:solidFill>
                          <a:srgbClr val="000000"/>
                        </a:solidFill>
                        <a:effectLst/>
                        <a:highlight>
                          <a:srgbClr val="FFFF00"/>
                        </a:highlight>
                        <a:latin typeface="+mn-lt"/>
                      </a:endParaRPr>
                    </a:p>
                  </a:txBody>
                  <a:tcPr marL="9525" marR="9525" marT="9525" marB="0" anchor="b"/>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dirty="0">
                          <a:solidFill>
                            <a:schemeClr val="accent1"/>
                          </a:solidFill>
                        </a:rPr>
                        <a:t>BUSD Projects </a:t>
                      </a:r>
                      <a:r>
                        <a:rPr lang="en-US" sz="1400" dirty="0">
                          <a:solidFill>
                            <a:schemeClr val="accent1"/>
                          </a:solidFill>
                        </a:rPr>
                        <a:t>(Supportive Schools; MEET; African American Success Project: &amp; DMIND)</a:t>
                      </a:r>
                      <a:endParaRPr sz="1400" dirty="0">
                        <a:solidFill>
                          <a:schemeClr val="accent1"/>
                        </a:solidFill>
                      </a:endParaRPr>
                    </a:p>
                  </a:txBody>
                  <a:tcPr marL="91450" marR="91450" marT="45725" marB="45725"/>
                </a:tc>
                <a:tc>
                  <a:txBody>
                    <a:bodyPr/>
                    <a:lstStyle/>
                    <a:p>
                      <a:pPr marL="0" marR="0" lvl="0" indent="0" algn="ctr" rtl="0">
                        <a:spcBef>
                          <a:spcPts val="0"/>
                        </a:spcBef>
                        <a:spcAft>
                          <a:spcPts val="0"/>
                        </a:spcAft>
                        <a:buNone/>
                      </a:pPr>
                      <a:r>
                        <a:rPr lang="en-US" sz="1800" dirty="0">
                          <a:solidFill>
                            <a:schemeClr val="accent1"/>
                          </a:solidFill>
                        </a:rPr>
                        <a:t>$401,389</a:t>
                      </a:r>
                      <a:endParaRPr sz="1800" dirty="0">
                        <a:solidFill>
                          <a:schemeClr val="accent1"/>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dirty="0">
                          <a:solidFill>
                            <a:schemeClr val="accent1"/>
                          </a:solidFill>
                        </a:rPr>
                        <a:t>Community Education &amp; Supports</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 $364,092</a:t>
                      </a:r>
                    </a:p>
                  </a:txBody>
                  <a:tcPr marL="9525" marR="9525" marT="9525" marB="0" anchor="b"/>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dirty="0">
                          <a:solidFill>
                            <a:schemeClr val="accent1"/>
                          </a:solidFill>
                        </a:rPr>
                        <a:t>Social Inclusion</a:t>
                      </a:r>
                      <a:endParaRPr sz="1800" dirty="0">
                        <a:solidFill>
                          <a:schemeClr val="accent1"/>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accent1"/>
                          </a:solidFill>
                        </a:rPr>
                        <a:t>               $9,000</a:t>
                      </a:r>
                      <a:endParaRPr sz="1800" dirty="0">
                        <a:solidFill>
                          <a:schemeClr val="accent1"/>
                        </a:solidFill>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dirty="0" err="1">
                          <a:solidFill>
                            <a:schemeClr val="accent1"/>
                          </a:solidFill>
                        </a:rPr>
                        <a:t>CalMHSA</a:t>
                      </a:r>
                      <a:r>
                        <a:rPr lang="en-US" sz="1800" dirty="0">
                          <a:solidFill>
                            <a:schemeClr val="accent1"/>
                          </a:solidFill>
                        </a:rPr>
                        <a:t> PEI Statewide Prevention &amp; Early Intervention Project</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mn-lt"/>
                        </a:rPr>
                        <a:t>   $97,082</a:t>
                      </a:r>
                      <a:endParaRPr lang="en-US" sz="1800" b="0" i="0" u="none" strike="noStrike" dirty="0">
                        <a:solidFill>
                          <a:srgbClr val="000000"/>
                        </a:solidFill>
                        <a:effectLst/>
                        <a:highlight>
                          <a:srgbClr val="FFFF00"/>
                        </a:highlight>
                        <a:latin typeface="+mn-lt"/>
                      </a:endParaRPr>
                    </a:p>
                  </a:txBody>
                  <a:tcPr marL="9525" marR="9525" marT="9525" marB="0" anchor="b"/>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dirty="0">
                          <a:solidFill>
                            <a:schemeClr val="accent1"/>
                          </a:solidFill>
                        </a:rPr>
                        <a:t>Mental Health Promotion Campaign </a:t>
                      </a:r>
                      <a:endParaRPr sz="1800" dirty="0">
                        <a:solidFill>
                          <a:schemeClr val="accent1"/>
                        </a:solidFill>
                      </a:endParaRPr>
                    </a:p>
                  </a:txBody>
                  <a:tcPr marL="91450" marR="91450" marT="45725" marB="45725"/>
                </a:tc>
                <a:tc>
                  <a:txBody>
                    <a:bodyPr/>
                    <a:lstStyle/>
                    <a:p>
                      <a:pPr marL="0" marR="0" lvl="0" indent="0" algn="ctr" rtl="0">
                        <a:spcBef>
                          <a:spcPts val="0"/>
                        </a:spcBef>
                        <a:spcAft>
                          <a:spcPts val="0"/>
                        </a:spcAft>
                        <a:buNone/>
                      </a:pPr>
                      <a:r>
                        <a:rPr lang="en-US" sz="1800" dirty="0">
                          <a:solidFill>
                            <a:schemeClr val="accent1"/>
                          </a:solidFill>
                        </a:rPr>
                        <a:t>$100,000</a:t>
                      </a:r>
                      <a:endParaRPr sz="1800" dirty="0">
                        <a:solidFill>
                          <a:schemeClr val="accent1"/>
                        </a:solidFill>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dirty="0">
                          <a:solidFill>
                            <a:schemeClr val="accent1"/>
                          </a:solidFill>
                        </a:rPr>
                        <a:t>PEI Administration</a:t>
                      </a:r>
                      <a:endParaRPr sz="1800" dirty="0">
                        <a:solidFill>
                          <a:schemeClr val="accent1"/>
                        </a:solidFill>
                      </a:endParaRPr>
                    </a:p>
                  </a:txBody>
                  <a:tcPr marL="91450" marR="91450" marT="45725" marB="45725"/>
                </a:tc>
                <a:tc>
                  <a:txBody>
                    <a:bodyPr/>
                    <a:lstStyle/>
                    <a:p>
                      <a:pPr algn="ctr" fontAlgn="b"/>
                      <a:r>
                        <a:rPr lang="en-US" sz="1800" b="0" i="0" u="none" strike="noStrike" dirty="0">
                          <a:solidFill>
                            <a:srgbClr val="000000"/>
                          </a:solidFill>
                          <a:effectLst/>
                          <a:latin typeface="+mn-lt"/>
                        </a:rPr>
                        <a:t>$455,313</a:t>
                      </a:r>
                      <a:endParaRPr lang="en-US" sz="1800" b="0" i="0" u="none" strike="noStrike" dirty="0">
                        <a:solidFill>
                          <a:srgbClr val="000000"/>
                        </a:solidFill>
                        <a:effectLst/>
                        <a:highlight>
                          <a:srgbClr val="FFFF00"/>
                        </a:highlight>
                        <a:latin typeface="+mn-lt"/>
                      </a:endParaRPr>
                    </a:p>
                  </a:txBody>
                  <a:tcPr marL="9525" marR="9525" marT="9525" marB="0" anchor="b"/>
                </a:tc>
                <a:extLst>
                  <a:ext uri="{0D108BD9-81ED-4DB2-BD59-A6C34878D82A}">
                    <a16:rowId xmlns:a16="http://schemas.microsoft.com/office/drawing/2014/main" val="1977736325"/>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800" b="1" i="0" u="none" strike="noStrike" cap="none" normalizeH="0" baseline="0" dirty="0">
                          <a:ln>
                            <a:noFill/>
                          </a:ln>
                          <a:solidFill>
                            <a:schemeClr val="accent1"/>
                          </a:solidFill>
                          <a:effectLst/>
                          <a:latin typeface="Arial" panose="020B0604020202020204" pitchFamily="34" charset="0"/>
                          <a:cs typeface="Arial" panose="020B0604020202020204" pitchFamily="34" charset="0"/>
                        </a:rPr>
                        <a:t>TOTAL FY24 ESTIMATED EXPENDITURES </a:t>
                      </a:r>
                    </a:p>
                    <a:p>
                      <a:pPr marL="0" marR="0" lvl="0" indent="0" algn="l" rtl="0">
                        <a:spcBef>
                          <a:spcPts val="0"/>
                        </a:spcBef>
                        <a:spcAft>
                          <a:spcPts val="0"/>
                        </a:spcAft>
                        <a:buNone/>
                      </a:pPr>
                      <a:endParaRPr sz="1800" dirty="0"/>
                    </a:p>
                  </a:txBody>
                  <a:tcPr marL="91450" marR="91450" marT="45725" marB="45725"/>
                </a:tc>
                <a:tc>
                  <a:txBody>
                    <a:bodyPr/>
                    <a:lstStyle/>
                    <a:p>
                      <a:pPr marL="0" marR="0" lvl="0" indent="0" algn="ctr" rtl="0">
                        <a:spcBef>
                          <a:spcPts val="0"/>
                        </a:spcBef>
                        <a:spcAft>
                          <a:spcPts val="0"/>
                        </a:spcAft>
                        <a:buNone/>
                      </a:pPr>
                      <a:r>
                        <a:rPr lang="en-US" sz="2000" b="1" dirty="0">
                          <a:solidFill>
                            <a:schemeClr val="accent1"/>
                          </a:solidFill>
                        </a:rPr>
                        <a:t>$2,330,706</a:t>
                      </a:r>
                      <a:endParaRPr sz="2000" b="1" dirty="0">
                        <a:solidFill>
                          <a:schemeClr val="accent1"/>
                        </a:solidFill>
                      </a:endParaRPr>
                    </a:p>
                  </a:txBody>
                  <a:tcPr marL="91450" marR="91450" marT="45725" marB="45725"/>
                </a:tc>
                <a:extLst>
                  <a:ext uri="{0D108BD9-81ED-4DB2-BD59-A6C34878D82A}">
                    <a16:rowId xmlns:a16="http://schemas.microsoft.com/office/drawing/2014/main" val="2842554894"/>
                  </a:ext>
                </a:extLst>
              </a:tr>
            </a:tbl>
          </a:graphicData>
        </a:graphic>
      </p:graphicFrame>
    </p:spTree>
    <p:extLst>
      <p:ext uri="{BB962C8B-B14F-4D97-AF65-F5344CB8AC3E}">
        <p14:creationId xmlns:p14="http://schemas.microsoft.com/office/powerpoint/2010/main" val="180488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713" name="Google Shape;713;p71"/>
          <p:cNvSpPr txBox="1"/>
          <p:nvPr/>
        </p:nvSpPr>
        <p:spPr>
          <a:xfrm>
            <a:off x="838201" y="1314450"/>
            <a:ext cx="10820399" cy="5162550"/>
          </a:xfrm>
          <a:prstGeom prst="rect">
            <a:avLst/>
          </a:prstGeom>
          <a:noFill/>
          <a:ln>
            <a:noFill/>
          </a:ln>
        </p:spPr>
        <p:txBody>
          <a:bodyPr spcFirstLastPara="1" wrap="square" lIns="91425" tIns="45700" rIns="91425" bIns="45700" anchor="t" anchorCtr="0">
            <a:normAutofit/>
          </a:bodyPr>
          <a:lstStyle/>
          <a:p>
            <a:pPr marL="457200" indent="-45720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Community Services and Supports (CSS) </a:t>
            </a:r>
          </a:p>
          <a:p>
            <a:pPr marL="457200" indent="-45720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Prevention and Early Intervention (PEI)</a:t>
            </a:r>
            <a:endParaRPr lang="en-US" altLang="en-US" sz="3200" dirty="0">
              <a:solidFill>
                <a:srgbClr val="FF0000"/>
              </a:solidFill>
              <a:latin typeface="Arial" panose="020B0604020202020204" pitchFamily="34" charset="0"/>
            </a:endParaRPr>
          </a:p>
          <a:p>
            <a:pPr marL="457200" indent="-45720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Innovation (INN)</a:t>
            </a:r>
          </a:p>
          <a:p>
            <a:pPr marL="457200" indent="-45720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Workforce Education and Training (WET)</a:t>
            </a:r>
          </a:p>
          <a:p>
            <a:pPr marL="457200" indent="-45720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Capital Facilities and Technological Needs (CFTN)</a:t>
            </a: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FUNDING COMPONENTS</a:t>
            </a:r>
            <a:endParaRPr sz="3500" b="1" dirty="0"/>
          </a:p>
        </p:txBody>
      </p:sp>
      <p:pic>
        <p:nvPicPr>
          <p:cNvPr id="5" name="Picture 2" descr="C:\Users\kklatt\AppData\Local\Microsoft\Windows\Temporary Internet Files\Content.IE5\NW9GN1HG\MC900439587[1].png">
            <a:extLst>
              <a:ext uri="{FF2B5EF4-FFF2-40B4-BE49-F238E27FC236}">
                <a16:creationId xmlns:a16="http://schemas.microsoft.com/office/drawing/2014/main" id="{05782D65-5D49-450A-A031-FD7EF8888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4767943"/>
            <a:ext cx="3136900" cy="132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811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40</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Total Estimated Funds:                 $4,763,396            </a:t>
            </a: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Estimated FY24 Expenditures:</a:t>
            </a:r>
            <a:r>
              <a:rPr lang="en-US" altLang="en-US" sz="3200" dirty="0">
                <a:latin typeface="Arial" panose="020B0604020202020204" pitchFamily="34" charset="0"/>
                <a:cs typeface="Times New Roman" panose="02020603050405020304" pitchFamily="18" charset="0"/>
              </a:rPr>
              <a:t>    - </a:t>
            </a:r>
            <a:r>
              <a:rPr lang="en-US" altLang="en-US" sz="3500" u="sng" dirty="0">
                <a:latin typeface="Arial" panose="020B0604020202020204" pitchFamily="34" charset="0"/>
                <a:cs typeface="Times New Roman" panose="02020603050405020304" pitchFamily="18" charset="0"/>
              </a:rPr>
              <a:t>$2,330,706</a:t>
            </a:r>
            <a:r>
              <a:rPr lang="en-US" altLang="en-US" sz="3500" dirty="0">
                <a:latin typeface="Arial" panose="020B0604020202020204" pitchFamily="34" charset="0"/>
                <a:cs typeface="Times New Roman" panose="02020603050405020304" pitchFamily="18" charset="0"/>
              </a:rPr>
              <a:t>          </a:t>
            </a:r>
            <a:r>
              <a:rPr lang="en-US" altLang="en-US" dirty="0">
                <a:solidFill>
                  <a:srgbClr val="C00000"/>
                </a:solidFill>
                <a:latin typeface="Arial" panose="020B0604020202020204" pitchFamily="34" charset="0"/>
                <a:cs typeface="Times New Roman" panose="02020603050405020304" pitchFamily="18" charset="0"/>
              </a:rPr>
              <a:t>							                </a:t>
            </a:r>
            <a:r>
              <a:rPr lang="en-US" altLang="en-US" sz="3500" dirty="0">
                <a:solidFill>
                  <a:srgbClr val="C00000"/>
                </a:solidFill>
                <a:latin typeface="Arial" panose="020B0604020202020204" pitchFamily="34" charset="0"/>
                <a:cs typeface="Times New Roman" panose="02020603050405020304" pitchFamily="18" charset="0"/>
              </a:rPr>
              <a:t>$2,432,690</a:t>
            </a:r>
            <a:endParaRPr sz="3500"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PEI FY24 FUNDS</a:t>
            </a:r>
            <a:endParaRPr sz="3500" b="1" dirty="0"/>
          </a:p>
        </p:txBody>
      </p:sp>
      <p:pic>
        <p:nvPicPr>
          <p:cNvPr id="5" name="Picture 1">
            <a:extLst>
              <a:ext uri="{FF2B5EF4-FFF2-40B4-BE49-F238E27FC236}">
                <a16:creationId xmlns:a16="http://schemas.microsoft.com/office/drawing/2014/main" id="{9C593B5C-1043-4796-B5CE-D35B2C2BBB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799114"/>
            <a:ext cx="243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016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41</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dirty="0"/>
          </a:p>
        </p:txBody>
      </p:sp>
      <p:sp>
        <p:nvSpPr>
          <p:cNvPr id="715" name="Google Shape;715;p71"/>
          <p:cNvSpPr txBox="1"/>
          <p:nvPr/>
        </p:nvSpPr>
        <p:spPr>
          <a:xfrm>
            <a:off x="771525" y="203200"/>
            <a:ext cx="10648950" cy="1277937"/>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r>
              <a:rPr lang="en-US" altLang="en-US" sz="3500" b="1" dirty="0">
                <a:latin typeface="Arial" panose="020B0604020202020204" pitchFamily="34" charset="0"/>
                <a:cs typeface="Arial" panose="020B0604020202020204" pitchFamily="34" charset="0"/>
              </a:rPr>
              <a:t>INNOVATIONS (INN)</a:t>
            </a:r>
          </a:p>
          <a:p>
            <a:pPr lvl="0" algn="ctr">
              <a:lnSpc>
                <a:spcPct val="90000"/>
              </a:lnSpc>
              <a:buClr>
                <a:schemeClr val="accent1"/>
              </a:buClr>
              <a:buSzPts val="3700"/>
            </a:pPr>
            <a:r>
              <a:rPr lang="en-US" sz="3500" b="1" dirty="0">
                <a:latin typeface="Arial" panose="020B0604020202020204" pitchFamily="34" charset="0"/>
                <a:cs typeface="Arial" panose="020B0604020202020204" pitchFamily="34" charset="0"/>
              </a:rPr>
              <a:t>Programs/Services</a:t>
            </a:r>
            <a:endParaRPr sz="3500" b="1" dirty="0"/>
          </a:p>
        </p:txBody>
      </p:sp>
      <p:pic>
        <p:nvPicPr>
          <p:cNvPr id="5" name="Picture 2" descr="C:\Documents and Settings\kklatt\Local Settings\Temporary Internet Files\Content.IE5\PS0GS9TC\MPj04423700000[1].jpg">
            <a:extLst>
              <a:ext uri="{FF2B5EF4-FFF2-40B4-BE49-F238E27FC236}">
                <a16:creationId xmlns:a16="http://schemas.microsoft.com/office/drawing/2014/main" id="{CA746E9D-916A-47BF-A76B-E256149D6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514" y="1785938"/>
            <a:ext cx="673462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717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42</a:t>
            </a:fld>
            <a:endParaRPr/>
          </a:p>
        </p:txBody>
      </p:sp>
      <p:sp>
        <p:nvSpPr>
          <p:cNvPr id="713" name="Google Shape;713;p71"/>
          <p:cNvSpPr txBox="1"/>
          <p:nvPr/>
        </p:nvSpPr>
        <p:spPr>
          <a:xfrm>
            <a:off x="838201" y="1643063"/>
            <a:ext cx="10820399" cy="4529136"/>
          </a:xfrm>
          <a:prstGeom prst="rect">
            <a:avLst/>
          </a:prstGeom>
          <a:noFill/>
          <a:ln>
            <a:noFill/>
          </a:ln>
        </p:spPr>
        <p:txBody>
          <a:bodyPr spcFirstLastPara="1" wrap="square" lIns="91425" tIns="45700" rIns="91425" bIns="45700" anchor="t" anchorCtr="0">
            <a:normAutofit lnSpcReduction="10000"/>
          </a:bodyPr>
          <a:lstStyle/>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This project has made the </a:t>
            </a:r>
            <a:r>
              <a:rPr lang="en-US" altLang="en-US" sz="2800" dirty="0" err="1">
                <a:latin typeface="Arial" panose="020B0604020202020204" pitchFamily="34" charset="0"/>
                <a:cs typeface="Arial" panose="020B0604020202020204" pitchFamily="34" charset="0"/>
              </a:rPr>
              <a:t>HeadSpace</a:t>
            </a:r>
            <a:r>
              <a:rPr lang="en-US" altLang="en-US" sz="2800" dirty="0">
                <a:latin typeface="Arial" panose="020B0604020202020204" pitchFamily="34" charset="0"/>
                <a:cs typeface="Arial" panose="020B0604020202020204" pitchFamily="34" charset="0"/>
              </a:rPr>
              <a:t> and </a:t>
            </a:r>
            <a:r>
              <a:rPr lang="en-US" altLang="en-US" sz="2800" dirty="0" err="1">
                <a:latin typeface="Arial" panose="020B0604020202020204" pitchFamily="34" charset="0"/>
                <a:cs typeface="Arial" panose="020B0604020202020204" pitchFamily="34" charset="0"/>
              </a:rPr>
              <a:t>MyStrength</a:t>
            </a:r>
            <a:r>
              <a:rPr lang="en-US" altLang="en-US" sz="2800" dirty="0">
                <a:latin typeface="Arial" panose="020B0604020202020204" pitchFamily="34" charset="0"/>
                <a:cs typeface="Arial" panose="020B0604020202020204" pitchFamily="34" charset="0"/>
              </a:rPr>
              <a:t> Apps available for free on a short term basis for anyone who lives, works or goes to school in Berkeley.  The Apps can be accessed by community members on an at-will, voluntary basis. </a:t>
            </a:r>
          </a:p>
          <a:p>
            <a:pPr marL="285750" indent="-285750">
              <a:buFont typeface="Arial" panose="020B0604020202020204" pitchFamily="34" charset="0"/>
              <a:buChar char="•"/>
            </a:pPr>
            <a:endParaRPr lang="en-US" alt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To assess whether an App that would assist individuals in recognizing signs and symptoms of mental health concerns, would promote better mental health outcomes; </a:t>
            </a:r>
          </a:p>
          <a:p>
            <a:pPr marL="285750" indent="-285750">
              <a:buFont typeface="Arial" panose="020B0604020202020204" pitchFamily="34" charset="0"/>
              <a:buChar char="•"/>
            </a:pPr>
            <a:endParaRPr lang="en-US" alt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To assess whether the provision of technology-based services would increase access to mental health services.</a:t>
            </a:r>
          </a:p>
          <a:p>
            <a:pPr>
              <a:buFontTx/>
              <a:buNone/>
            </a:pPr>
            <a:endParaRPr lang="en-US" altLang="en-US" dirty="0">
              <a:latin typeface="Arial" panose="020B0604020202020204" pitchFamily="34" charset="0"/>
              <a:cs typeface="Arial" panose="020B0604020202020204" pitchFamily="34" charset="0"/>
            </a:endParaRPr>
          </a:p>
          <a:p>
            <a:pPr marL="461963"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715" name="Google Shape;715;p71"/>
          <p:cNvSpPr txBox="1"/>
          <p:nvPr/>
        </p:nvSpPr>
        <p:spPr>
          <a:xfrm>
            <a:off x="771525" y="-1"/>
            <a:ext cx="10648950" cy="1643063"/>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sz="3500" b="1" dirty="0"/>
          </a:p>
          <a:p>
            <a:pPr lvl="0" algn="ctr">
              <a:lnSpc>
                <a:spcPct val="90000"/>
              </a:lnSpc>
              <a:buClr>
                <a:schemeClr val="accent1"/>
              </a:buClr>
              <a:buSzPts val="3700"/>
            </a:pPr>
            <a:r>
              <a:rPr lang="en-US" sz="3500" b="1" dirty="0"/>
              <a:t>HELP@HAND PROJECT</a:t>
            </a:r>
          </a:p>
          <a:p>
            <a:pPr lvl="0" algn="ctr">
              <a:lnSpc>
                <a:spcPct val="90000"/>
              </a:lnSpc>
              <a:buClr>
                <a:schemeClr val="accent1"/>
              </a:buClr>
              <a:buSzPts val="3700"/>
            </a:pPr>
            <a:r>
              <a:rPr lang="en-US" altLang="en-US" sz="2000" b="1" dirty="0">
                <a:solidFill>
                  <a:schemeClr val="accent1"/>
                </a:solidFill>
                <a:latin typeface="Arial" panose="020B0604020202020204" pitchFamily="34" charset="0"/>
                <a:cs typeface="Arial" panose="020B0604020202020204" pitchFamily="34" charset="0"/>
              </a:rPr>
              <a:t>( Formerly named Technology Suite)</a:t>
            </a:r>
            <a:endParaRPr lang="en-US" sz="2000" b="1" dirty="0">
              <a:solidFill>
                <a:schemeClr val="accent1"/>
              </a:solidFill>
            </a:endParaRPr>
          </a:p>
        </p:txBody>
      </p:sp>
      <p:pic>
        <p:nvPicPr>
          <p:cNvPr id="5" name="Picture 2">
            <a:extLst>
              <a:ext uri="{FF2B5EF4-FFF2-40B4-BE49-F238E27FC236}">
                <a16:creationId xmlns:a16="http://schemas.microsoft.com/office/drawing/2014/main" id="{18F1DD55-E9BA-4314-A4F7-F976200910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300038"/>
            <a:ext cx="16002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690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43</a:t>
            </a:fld>
            <a:endParaRPr/>
          </a:p>
        </p:txBody>
      </p:sp>
      <p:sp>
        <p:nvSpPr>
          <p:cNvPr id="713" name="Google Shape;713;p71"/>
          <p:cNvSpPr txBox="1"/>
          <p:nvPr/>
        </p:nvSpPr>
        <p:spPr>
          <a:xfrm>
            <a:off x="838201" y="1214440"/>
            <a:ext cx="10820399" cy="4957760"/>
          </a:xfrm>
          <a:prstGeom prst="rect">
            <a:avLst/>
          </a:prstGeom>
          <a:noFill/>
          <a:ln>
            <a:noFill/>
          </a:ln>
        </p:spPr>
        <p:txBody>
          <a:bodyPr spcFirstLastPara="1" wrap="square" lIns="91425" tIns="45700" rIns="91425" bIns="45700" anchor="t" anchorCtr="0">
            <a:normAutofit/>
          </a:bodyPr>
          <a:lstStyle/>
          <a:p>
            <a:pPr marL="285750" indent="-285750">
              <a:buFont typeface="Arial" panose="020B0604020202020204" pitchFamily="34" charset="0"/>
              <a:buChar char="•"/>
              <a:defRPr/>
            </a:pPr>
            <a:r>
              <a:rPr lang="en-US" sz="2800" dirty="0">
                <a:latin typeface="Arial" charset="0"/>
                <a:ea typeface="Arial" charset="0"/>
                <a:cs typeface="Arial" charset="0"/>
              </a:rPr>
              <a:t>Mobile wellness center to visit various homeless encampment locations to provide on-site customized services, resources, and linkages. </a:t>
            </a:r>
          </a:p>
          <a:p>
            <a:pPr marL="285750" indent="-285750">
              <a:buFont typeface="Arial" panose="020B0604020202020204" pitchFamily="34" charset="0"/>
              <a:buChar char="•"/>
              <a:defRPr/>
            </a:pPr>
            <a:r>
              <a:rPr lang="en-US" sz="2800" dirty="0">
                <a:latin typeface="Arial" charset="0"/>
                <a:ea typeface="Arial" charset="0"/>
                <a:cs typeface="Arial" charset="0"/>
              </a:rPr>
              <a:t>Led by peers with lived experience of homelessness, and include partners from encampment communities to encourage participation, help define service needs, and support service provision at the site. </a:t>
            </a:r>
          </a:p>
          <a:p>
            <a:pPr marL="285750" indent="-285750">
              <a:buFont typeface="Arial" panose="020B0604020202020204" pitchFamily="34" charset="0"/>
              <a:buChar char="•"/>
              <a:defRPr/>
            </a:pPr>
            <a:r>
              <a:rPr lang="en-US" sz="2800" dirty="0">
                <a:latin typeface="Arial" charset="0"/>
                <a:ea typeface="Arial" charset="0"/>
                <a:cs typeface="Arial" charset="0"/>
              </a:rPr>
              <a:t>To assess whether on-site wellness center services have a positive impact on mental health outcomes.</a:t>
            </a:r>
          </a:p>
          <a:p>
            <a:pPr marL="461963"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715" name="Google Shape;715;p71"/>
          <p:cNvSpPr txBox="1"/>
          <p:nvPr/>
        </p:nvSpPr>
        <p:spPr>
          <a:xfrm>
            <a:off x="771525" y="1"/>
            <a:ext cx="10648950" cy="121443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altLang="en-US" sz="3600" b="1" dirty="0">
              <a:solidFill>
                <a:schemeClr val="tx1"/>
              </a:solidFill>
              <a:latin typeface="Arial" panose="020B0604020202020204" pitchFamily="34" charset="0"/>
              <a:cs typeface="Arial" panose="020B0604020202020204" pitchFamily="34" charset="0"/>
            </a:endParaRPr>
          </a:p>
          <a:p>
            <a:pPr lvl="0" algn="ctr">
              <a:lnSpc>
                <a:spcPct val="90000"/>
              </a:lnSpc>
              <a:buClr>
                <a:schemeClr val="accent1"/>
              </a:buClr>
              <a:buSzPts val="3700"/>
            </a:pPr>
            <a:r>
              <a:rPr lang="en-US" altLang="en-US" sz="3500" b="1" dirty="0">
                <a:solidFill>
                  <a:schemeClr val="accent1"/>
                </a:solidFill>
                <a:latin typeface="Arial" panose="020B0604020202020204" pitchFamily="34" charset="0"/>
                <a:cs typeface="Arial" panose="020B0604020202020204" pitchFamily="34" charset="0"/>
              </a:rPr>
              <a:t>MOBILE WELLNESS CENTER PROJECT</a:t>
            </a:r>
            <a:endParaRPr lang="en-US" sz="3500" b="1" dirty="0">
              <a:solidFill>
                <a:schemeClr val="accent1"/>
              </a:solidFill>
            </a:endParaRPr>
          </a:p>
        </p:txBody>
      </p:sp>
    </p:spTree>
    <p:extLst>
      <p:ext uri="{BB962C8B-B14F-4D97-AF65-F5344CB8AC3E}">
        <p14:creationId xmlns:p14="http://schemas.microsoft.com/office/powerpoint/2010/main" val="2195960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44</a:t>
            </a:fld>
            <a:endParaRPr/>
          </a:p>
        </p:txBody>
      </p:sp>
      <p:sp>
        <p:nvSpPr>
          <p:cNvPr id="755" name="Google Shape;755;p75"/>
          <p:cNvSpPr txBox="1"/>
          <p:nvPr/>
        </p:nvSpPr>
        <p:spPr>
          <a:xfrm>
            <a:off x="702129" y="416378"/>
            <a:ext cx="10956471" cy="942975"/>
          </a:xfrm>
          <a:prstGeom prst="rect">
            <a:avLst/>
          </a:prstGeom>
          <a:noFill/>
          <a:ln>
            <a:noFill/>
          </a:ln>
        </p:spPr>
        <p:txBody>
          <a:bodyPr spcFirstLastPara="1" wrap="square" lIns="91425" tIns="45700" rIns="91425" bIns="45700" anchor="t" anchorCtr="0">
            <a:normAutofit/>
          </a:bodyPr>
          <a:lstStyle/>
          <a:p>
            <a:pPr marL="0" marR="0" lvl="0" indent="0" rtl="0">
              <a:lnSpc>
                <a:spcPct val="90000"/>
              </a:lnSpc>
              <a:spcBef>
                <a:spcPts val="0"/>
              </a:spcBef>
              <a:spcAft>
                <a:spcPts val="0"/>
              </a:spcAft>
              <a:buClr>
                <a:schemeClr val="accent1"/>
              </a:buClr>
              <a:buSzPts val="3700"/>
              <a:buFont typeface="Arial"/>
              <a:buNone/>
            </a:pPr>
            <a:r>
              <a:rPr lang="en-US" sz="3500" b="1" dirty="0"/>
              <a:t>INN PROJECTED REVENUE</a:t>
            </a:r>
            <a:endParaRPr sz="3500" b="1" dirty="0"/>
          </a:p>
        </p:txBody>
      </p:sp>
      <p:graphicFrame>
        <p:nvGraphicFramePr>
          <p:cNvPr id="756" name="Google Shape;756;p75"/>
          <p:cNvGraphicFramePr/>
          <p:nvPr>
            <p:extLst>
              <p:ext uri="{D42A27DB-BD31-4B8C-83A1-F6EECF244321}">
                <p14:modId xmlns:p14="http://schemas.microsoft.com/office/powerpoint/2010/main" val="2923395764"/>
              </p:ext>
            </p:extLst>
          </p:nvPr>
        </p:nvGraphicFramePr>
        <p:xfrm>
          <a:off x="506186" y="1485900"/>
          <a:ext cx="10287000" cy="3249386"/>
        </p:xfrm>
        <a:graphic>
          <a:graphicData uri="http://schemas.openxmlformats.org/drawingml/2006/table">
            <a:tbl>
              <a:tblPr firstRow="1" bandRow="1">
                <a:noFill/>
                <a:tableStyleId>{3B6E56DE-2C4E-4503-A47B-6EF7F9093A8B}</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1892405954"/>
                    </a:ext>
                  </a:extLst>
                </a:gridCol>
              </a:tblGrid>
              <a:tr h="1624693">
                <a:tc>
                  <a:txBody>
                    <a:bodyPr/>
                    <a:lstStyle/>
                    <a:p>
                      <a:pPr marL="0" marR="0" lvl="0" indent="0" algn="ctr" rtl="0">
                        <a:spcBef>
                          <a:spcPts val="0"/>
                        </a:spcBef>
                        <a:spcAft>
                          <a:spcPts val="0"/>
                        </a:spcAft>
                        <a:buNone/>
                      </a:pPr>
                      <a:endParaRPr lang="en-US" sz="3500" dirty="0"/>
                    </a:p>
                    <a:p>
                      <a:pPr marL="0" marR="0" lvl="0" indent="0" algn="ctr" rtl="0">
                        <a:spcBef>
                          <a:spcPts val="0"/>
                        </a:spcBef>
                        <a:spcAft>
                          <a:spcPts val="0"/>
                        </a:spcAft>
                        <a:buNone/>
                      </a:pPr>
                      <a:r>
                        <a:rPr lang="en-US" sz="3500" dirty="0"/>
                        <a:t>FY24</a:t>
                      </a:r>
                      <a:endParaRPr sz="3500" dirty="0"/>
                    </a:p>
                  </a:txBody>
                  <a:tcPr marL="91450" marR="91450" marT="45725" marB="45725"/>
                </a:tc>
                <a:tc>
                  <a:txBody>
                    <a:bodyPr/>
                    <a:lstStyle/>
                    <a:p>
                      <a:pPr marL="0" marR="0" lvl="0" indent="0" algn="ctr" rtl="0">
                        <a:spcBef>
                          <a:spcPts val="0"/>
                        </a:spcBef>
                        <a:spcAft>
                          <a:spcPts val="0"/>
                        </a:spcAft>
                        <a:buNone/>
                      </a:pPr>
                      <a:endParaRPr lang="en-US" sz="3500" dirty="0"/>
                    </a:p>
                    <a:p>
                      <a:pPr marL="0" marR="0" lvl="0" indent="0" algn="ctr" rtl="0">
                        <a:spcBef>
                          <a:spcPts val="0"/>
                        </a:spcBef>
                        <a:spcAft>
                          <a:spcPts val="0"/>
                        </a:spcAft>
                        <a:buNone/>
                      </a:pPr>
                      <a:r>
                        <a:rPr lang="en-US" sz="3500" dirty="0"/>
                        <a:t>FY25</a:t>
                      </a:r>
                      <a:endParaRPr sz="3500" dirty="0"/>
                    </a:p>
                  </a:txBody>
                  <a:tcPr marL="91450" marR="91450" marT="45725" marB="45725"/>
                </a:tc>
                <a:tc>
                  <a:txBody>
                    <a:bodyPr/>
                    <a:lstStyle/>
                    <a:p>
                      <a:pPr marL="0" marR="0" lvl="0" indent="0" algn="ctr" rtl="0">
                        <a:spcBef>
                          <a:spcPts val="0"/>
                        </a:spcBef>
                        <a:spcAft>
                          <a:spcPts val="0"/>
                        </a:spcAft>
                        <a:buNone/>
                      </a:pPr>
                      <a:endParaRPr lang="en-US" sz="3500" dirty="0"/>
                    </a:p>
                    <a:p>
                      <a:pPr marL="0" marR="0" lvl="0" indent="0" algn="ctr" rtl="0">
                        <a:spcBef>
                          <a:spcPts val="0"/>
                        </a:spcBef>
                        <a:spcAft>
                          <a:spcPts val="0"/>
                        </a:spcAft>
                        <a:buNone/>
                      </a:pPr>
                      <a:r>
                        <a:rPr lang="en-US" sz="3500" dirty="0"/>
                        <a:t>FY26</a:t>
                      </a:r>
                      <a:endParaRPr sz="3500" dirty="0"/>
                    </a:p>
                  </a:txBody>
                  <a:tcPr marL="91450" marR="91450" marT="45725" marB="45725"/>
                </a:tc>
                <a:extLst>
                  <a:ext uri="{0D108BD9-81ED-4DB2-BD59-A6C34878D82A}">
                    <a16:rowId xmlns:a16="http://schemas.microsoft.com/office/drawing/2014/main" val="10000"/>
                  </a:ext>
                </a:extLst>
              </a:tr>
              <a:tr h="1624693">
                <a:tc>
                  <a:txBody>
                    <a:bodyPr/>
                    <a:lstStyle/>
                    <a:p>
                      <a:pPr algn="ctr" fontAlgn="ctr"/>
                      <a:r>
                        <a:rPr lang="en-US" sz="3500" b="0" i="0" u="none" strike="noStrike" dirty="0">
                          <a:solidFill>
                            <a:srgbClr val="000000"/>
                          </a:solidFill>
                          <a:effectLst/>
                          <a:latin typeface="Arial" panose="020B0604020202020204" pitchFamily="34" charset="0"/>
                          <a:cs typeface="Arial" panose="020B0604020202020204" pitchFamily="34" charset="0"/>
                        </a:rPr>
                        <a:t>$612,018</a:t>
                      </a:r>
                    </a:p>
                  </a:txBody>
                  <a:tcPr marL="0" marR="0" marT="0" marB="0" anchor="ctr"/>
                </a:tc>
                <a:tc>
                  <a:txBody>
                    <a:bodyPr/>
                    <a:lstStyle/>
                    <a:p>
                      <a:pPr algn="ctr" fontAlgn="ctr"/>
                      <a:r>
                        <a:rPr lang="en-US" sz="3500" b="0" i="0" u="none" strike="noStrike" dirty="0">
                          <a:solidFill>
                            <a:srgbClr val="000000"/>
                          </a:solidFill>
                          <a:effectLst/>
                          <a:latin typeface="Arial" panose="020B0604020202020204" pitchFamily="34" charset="0"/>
                          <a:cs typeface="Arial" panose="020B0604020202020204" pitchFamily="34" charset="0"/>
                        </a:rPr>
                        <a:t>$303,014</a:t>
                      </a:r>
                    </a:p>
                  </a:txBody>
                  <a:tcPr marL="0" marR="0" marT="0" marB="0" anchor="ctr"/>
                </a:tc>
                <a:tc>
                  <a:txBody>
                    <a:bodyPr/>
                    <a:lstStyle/>
                    <a:p>
                      <a:pPr algn="ctr" fontAlgn="ctr"/>
                      <a:r>
                        <a:rPr lang="en-US" sz="3500" b="0" i="0" u="none" strike="noStrike" dirty="0">
                          <a:solidFill>
                            <a:srgbClr val="000000"/>
                          </a:solidFill>
                          <a:effectLst/>
                          <a:latin typeface="Arial" panose="020B0604020202020204" pitchFamily="34" charset="0"/>
                          <a:cs typeface="Arial" panose="020B0604020202020204" pitchFamily="34" charset="0"/>
                        </a:rPr>
                        <a:t>$298,916</a:t>
                      </a:r>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2699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45</a:t>
            </a:fld>
            <a:endParaRPr/>
          </a:p>
        </p:txBody>
      </p:sp>
      <p:sp>
        <p:nvSpPr>
          <p:cNvPr id="713" name="Google Shape;713;p71"/>
          <p:cNvSpPr txBox="1"/>
          <p:nvPr/>
        </p:nvSpPr>
        <p:spPr>
          <a:xfrm>
            <a:off x="838201" y="1481138"/>
            <a:ext cx="10820399" cy="4691062"/>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lang="en-US" altLang="en-US" sz="3200" dirty="0">
              <a:latin typeface="Arial" panose="020B0604020202020204" pitchFamily="34" charset="0"/>
              <a:cs typeface="Times New Roman" panose="02020603050405020304" pitchFamily="18" charset="0"/>
            </a:endParaRP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Estimated FY24 Revenue:            $612,018          </a:t>
            </a: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Estimated Unspent Amount</a:t>
            </a:r>
            <a:r>
              <a:rPr lang="en-US" altLang="en-US" sz="3200" dirty="0">
                <a:latin typeface="Arial" panose="020B0604020202020204" pitchFamily="34" charset="0"/>
                <a:cs typeface="Times New Roman" panose="02020603050405020304" pitchFamily="18" charset="0"/>
              </a:rPr>
              <a:t>:</a:t>
            </a:r>
            <a:r>
              <a:rPr lang="en-US" altLang="en-US" sz="3200" b="1" dirty="0">
                <a:latin typeface="Arial" panose="020B0604020202020204" pitchFamily="34" charset="0"/>
                <a:cs typeface="Times New Roman" panose="02020603050405020304" pitchFamily="18" charset="0"/>
              </a:rPr>
              <a:t>      </a:t>
            </a:r>
            <a:r>
              <a:rPr lang="en-US" altLang="en-US" sz="3200" dirty="0">
                <a:latin typeface="Arial" panose="020B0604020202020204" pitchFamily="34" charset="0"/>
                <a:cs typeface="Times New Roman" panose="02020603050405020304" pitchFamily="18" charset="0"/>
              </a:rPr>
              <a:t>+</a:t>
            </a:r>
            <a:r>
              <a:rPr lang="en-US" sz="3500" u="sng" dirty="0"/>
              <a:t>$1,857,707</a:t>
            </a:r>
            <a:r>
              <a:rPr lang="en-US" altLang="en-US" b="1" dirty="0">
                <a:solidFill>
                  <a:srgbClr val="C00000"/>
                </a:solidFill>
                <a:latin typeface="Arial" panose="020B0604020202020204" pitchFamily="34" charset="0"/>
                <a:cs typeface="Times New Roman" panose="02020603050405020304" pitchFamily="18" charset="0"/>
              </a:rPr>
              <a:t>								                           </a:t>
            </a:r>
            <a:r>
              <a:rPr lang="en-US" altLang="en-US" sz="3500" dirty="0">
                <a:solidFill>
                  <a:srgbClr val="C00000"/>
                </a:solidFill>
                <a:latin typeface="Arial" panose="020B0604020202020204" pitchFamily="34" charset="0"/>
                <a:cs typeface="Times New Roman" panose="02020603050405020304" pitchFamily="18" charset="0"/>
              </a:rPr>
              <a:t>$2,470,725</a:t>
            </a:r>
            <a:endParaRPr sz="3500"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INN FY24 PROJECTED FUNDS</a:t>
            </a:r>
            <a:endParaRPr sz="3500" b="1" dirty="0"/>
          </a:p>
        </p:txBody>
      </p:sp>
      <p:pic>
        <p:nvPicPr>
          <p:cNvPr id="5" name="Picture 3" descr="C:\Users\kklatt\AppData\Local\Microsoft\Windows\Temporary Internet Files\Content.IE5\SEQHKC8W\MC900441529[1].wmf">
            <a:extLst>
              <a:ext uri="{FF2B5EF4-FFF2-40B4-BE49-F238E27FC236}">
                <a16:creationId xmlns:a16="http://schemas.microsoft.com/office/drawing/2014/main" id="{3C687FCE-673B-4162-A957-BB637EAF7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193" y="4207329"/>
            <a:ext cx="3303814"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157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46</a:t>
            </a:fld>
            <a:endParaRPr/>
          </a:p>
        </p:txBody>
      </p:sp>
      <p:sp>
        <p:nvSpPr>
          <p:cNvPr id="755" name="Google Shape;755;p75"/>
          <p:cNvSpPr txBox="1"/>
          <p:nvPr/>
        </p:nvSpPr>
        <p:spPr>
          <a:xfrm>
            <a:off x="838201" y="471488"/>
            <a:ext cx="10515600" cy="1123712"/>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600" b="1" dirty="0">
                <a:solidFill>
                  <a:schemeClr val="accent1"/>
                </a:solidFill>
                <a:latin typeface="Arial" panose="020B0604020202020204" pitchFamily="34" charset="0"/>
                <a:cs typeface="Arial" panose="020B0604020202020204" pitchFamily="34" charset="0"/>
              </a:rPr>
              <a:t>INN FY24 TOTAL PROJECTED</a:t>
            </a:r>
            <a:br>
              <a:rPr lang="en-US" altLang="en-US" sz="3600" b="1" dirty="0">
                <a:solidFill>
                  <a:schemeClr val="accent1"/>
                </a:solidFill>
                <a:latin typeface="Arial" panose="020B0604020202020204" pitchFamily="34" charset="0"/>
                <a:cs typeface="Arial" panose="020B0604020202020204" pitchFamily="34" charset="0"/>
              </a:rPr>
            </a:br>
            <a:r>
              <a:rPr lang="en-US" altLang="en-US" sz="3600" b="1" dirty="0">
                <a:solidFill>
                  <a:schemeClr val="accent1"/>
                </a:solidFill>
                <a:latin typeface="Arial" panose="020B0604020202020204" pitchFamily="34" charset="0"/>
                <a:cs typeface="Arial" panose="020B0604020202020204" pitchFamily="34" charset="0"/>
              </a:rPr>
              <a:t>EXPENDITURES </a:t>
            </a:r>
            <a:endParaRPr sz="3500" dirty="0">
              <a:solidFill>
                <a:schemeClr val="accent1"/>
              </a:solidFill>
            </a:endParaRPr>
          </a:p>
        </p:txBody>
      </p:sp>
      <p:graphicFrame>
        <p:nvGraphicFramePr>
          <p:cNvPr id="756" name="Google Shape;756;p75"/>
          <p:cNvGraphicFramePr/>
          <p:nvPr>
            <p:extLst>
              <p:ext uri="{D42A27DB-BD31-4B8C-83A1-F6EECF244321}">
                <p14:modId xmlns:p14="http://schemas.microsoft.com/office/powerpoint/2010/main" val="1264121431"/>
              </p:ext>
            </p:extLst>
          </p:nvPr>
        </p:nvGraphicFramePr>
        <p:xfrm>
          <a:off x="838198" y="1871662"/>
          <a:ext cx="10820402" cy="2108240"/>
        </p:xfrm>
        <a:graphic>
          <a:graphicData uri="http://schemas.openxmlformats.org/drawingml/2006/table">
            <a:tbl>
              <a:tblPr firstRow="1" bandRow="1">
                <a:noFill/>
                <a:tableStyleId>{3B6E56DE-2C4E-4503-A47B-6EF7F9093A8B}</a:tableStyleId>
              </a:tblPr>
              <a:tblGrid>
                <a:gridCol w="8291515">
                  <a:extLst>
                    <a:ext uri="{9D8B030D-6E8A-4147-A177-3AD203B41FA5}">
                      <a16:colId xmlns:a16="http://schemas.microsoft.com/office/drawing/2014/main" val="20000"/>
                    </a:ext>
                  </a:extLst>
                </a:gridCol>
                <a:gridCol w="2528887">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dirty="0"/>
                        <a:t>PROGRAM</a:t>
                      </a:r>
                      <a:endParaRPr sz="1800" dirty="0"/>
                    </a:p>
                  </a:txBody>
                  <a:tcPr marL="91450" marR="91450" marT="45725" marB="45725"/>
                </a:tc>
                <a:tc>
                  <a:txBody>
                    <a:bodyPr/>
                    <a:lstStyle/>
                    <a:p>
                      <a:pPr marL="0" marR="0" lvl="0" indent="0" algn="ctr" rtl="0">
                        <a:spcBef>
                          <a:spcPts val="0"/>
                        </a:spcBef>
                        <a:spcAft>
                          <a:spcPts val="0"/>
                        </a:spcAft>
                        <a:buNone/>
                      </a:pPr>
                      <a:r>
                        <a:rPr lang="en-US" sz="1800" dirty="0"/>
                        <a:t>FY24</a:t>
                      </a:r>
                      <a:endParaRPr sz="1800"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dirty="0" err="1">
                          <a:solidFill>
                            <a:schemeClr val="accent1"/>
                          </a:solidFill>
                        </a:rPr>
                        <a:t>Help@Hand</a:t>
                      </a:r>
                      <a:r>
                        <a:rPr lang="en-US" sz="2400" dirty="0">
                          <a:solidFill>
                            <a:schemeClr val="accent1"/>
                          </a:solidFill>
                        </a:rPr>
                        <a:t> Project</a:t>
                      </a:r>
                      <a:endParaRPr sz="2400" dirty="0">
                        <a:solidFill>
                          <a:schemeClr val="accent1"/>
                        </a:solidFill>
                      </a:endParaRPr>
                    </a:p>
                  </a:txBody>
                  <a:tcPr marL="91450" marR="91450" marT="45725" marB="45725"/>
                </a:tc>
                <a:tc>
                  <a:txBody>
                    <a:bodyPr/>
                    <a:lstStyle/>
                    <a:p>
                      <a:pPr marL="0" marR="0" lvl="0" indent="0" algn="ctr" rtl="0">
                        <a:spcBef>
                          <a:spcPts val="0"/>
                        </a:spcBef>
                        <a:spcAft>
                          <a:spcPts val="0"/>
                        </a:spcAft>
                        <a:buNone/>
                      </a:pPr>
                      <a:r>
                        <a:rPr lang="en-US" sz="2400" dirty="0">
                          <a:solidFill>
                            <a:schemeClr val="accent1"/>
                          </a:solidFill>
                        </a:rPr>
                        <a:t>    $22,159</a:t>
                      </a:r>
                      <a:endParaRPr sz="2400" dirty="0">
                        <a:solidFill>
                          <a:schemeClr val="accent1"/>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dirty="0">
                          <a:solidFill>
                            <a:schemeClr val="accent1"/>
                          </a:solidFill>
                        </a:rPr>
                        <a:t>Encampment-Based Mobile Wellness Center Project</a:t>
                      </a:r>
                      <a:endParaRPr sz="2400" dirty="0">
                        <a:solidFill>
                          <a:schemeClr val="accent1"/>
                        </a:solidFill>
                      </a:endParaRPr>
                    </a:p>
                  </a:txBody>
                  <a:tcPr marL="91450" marR="91450" marT="45725" marB="45725"/>
                </a:tc>
                <a:tc>
                  <a:txBody>
                    <a:bodyPr/>
                    <a:lstStyle/>
                    <a:p>
                      <a:pPr marL="0" marR="0" lvl="0" indent="0" algn="ctr" rtl="0">
                        <a:spcBef>
                          <a:spcPts val="0"/>
                        </a:spcBef>
                        <a:spcAft>
                          <a:spcPts val="0"/>
                        </a:spcAft>
                        <a:buNone/>
                      </a:pPr>
                      <a:r>
                        <a:rPr lang="en-US" sz="2400" dirty="0">
                          <a:solidFill>
                            <a:schemeClr val="accent1"/>
                          </a:solidFill>
                        </a:rPr>
                        <a:t>$1,201,000</a:t>
                      </a:r>
                      <a:endParaRPr sz="2400" dirty="0">
                        <a:solidFill>
                          <a:schemeClr val="accent1"/>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400" b="1" i="0" u="none" strike="noStrike" cap="none" normalizeH="0" baseline="0" dirty="0">
                          <a:ln>
                            <a:noFill/>
                          </a:ln>
                          <a:solidFill>
                            <a:schemeClr val="accent1"/>
                          </a:solidFill>
                          <a:effectLst/>
                          <a:latin typeface="Arial" panose="020B0604020202020204" pitchFamily="34" charset="0"/>
                          <a:cs typeface="Arial" panose="020B0604020202020204" pitchFamily="34" charset="0"/>
                        </a:rPr>
                        <a:t>TOTAL FY24 PROJECTED EXPENDITURES </a:t>
                      </a:r>
                    </a:p>
                    <a:p>
                      <a:pPr marL="0" marR="0" lvl="0" indent="0" algn="l" rtl="0">
                        <a:spcBef>
                          <a:spcPts val="0"/>
                        </a:spcBef>
                        <a:spcAft>
                          <a:spcPts val="0"/>
                        </a:spcAft>
                        <a:buNone/>
                      </a:pPr>
                      <a:endParaRPr sz="2400" b="1" dirty="0">
                        <a:solidFill>
                          <a:schemeClr val="accent1"/>
                        </a:solidFill>
                      </a:endParaRPr>
                    </a:p>
                  </a:txBody>
                  <a:tcPr marL="91450" marR="91450" marT="45725" marB="45725"/>
                </a:tc>
                <a:tc>
                  <a:txBody>
                    <a:bodyPr/>
                    <a:lstStyle/>
                    <a:p>
                      <a:pPr marL="0" marR="0" lvl="0" indent="0" algn="ctr" rtl="0">
                        <a:spcBef>
                          <a:spcPts val="0"/>
                        </a:spcBef>
                        <a:spcAft>
                          <a:spcPts val="0"/>
                        </a:spcAft>
                        <a:buNone/>
                      </a:pPr>
                      <a:r>
                        <a:rPr lang="en-US" sz="2400" b="1" dirty="0">
                          <a:solidFill>
                            <a:schemeClr val="accent1"/>
                          </a:solidFill>
                        </a:rPr>
                        <a:t>$1,223,159</a:t>
                      </a:r>
                      <a:endParaRPr sz="2400" b="1" dirty="0">
                        <a:solidFill>
                          <a:schemeClr val="accent1"/>
                        </a:solidFill>
                      </a:endParaRPr>
                    </a:p>
                  </a:txBody>
                  <a:tcPr marL="91450" marR="91450" marT="45725" marB="45725"/>
                </a:tc>
                <a:extLst>
                  <a:ext uri="{0D108BD9-81ED-4DB2-BD59-A6C34878D82A}">
                    <a16:rowId xmlns:a16="http://schemas.microsoft.com/office/drawing/2014/main" val="2842554894"/>
                  </a:ext>
                </a:extLst>
              </a:tr>
            </a:tbl>
          </a:graphicData>
        </a:graphic>
      </p:graphicFrame>
      <p:pic>
        <p:nvPicPr>
          <p:cNvPr id="6" name="Picture 8">
            <a:extLst>
              <a:ext uri="{FF2B5EF4-FFF2-40B4-BE49-F238E27FC236}">
                <a16:creationId xmlns:a16="http://schemas.microsoft.com/office/drawing/2014/main" id="{12A1795A-A589-47DC-A5FE-8BA15A14BA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8443" y="504145"/>
            <a:ext cx="197575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125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47</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Total Estimated Funds:                       $2,470,725       </a:t>
            </a: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Estimated FY24 Expenditures:</a:t>
            </a:r>
            <a:r>
              <a:rPr lang="en-US" altLang="en-US" sz="3200" dirty="0">
                <a:latin typeface="Arial" panose="020B0604020202020204" pitchFamily="34" charset="0"/>
                <a:cs typeface="Times New Roman" panose="02020603050405020304" pitchFamily="18" charset="0"/>
              </a:rPr>
              <a:t>          - </a:t>
            </a:r>
            <a:r>
              <a:rPr lang="en-US" altLang="en-US" sz="3500" u="sng" dirty="0">
                <a:latin typeface="Arial" panose="020B0604020202020204" pitchFamily="34" charset="0"/>
                <a:cs typeface="Times New Roman" panose="02020603050405020304" pitchFamily="18" charset="0"/>
              </a:rPr>
              <a:t>$1,223,159       </a:t>
            </a:r>
            <a:r>
              <a:rPr lang="en-US" altLang="en-US" sz="3500" b="1" dirty="0">
                <a:solidFill>
                  <a:srgbClr val="C00000"/>
                </a:solidFill>
                <a:latin typeface="Arial" panose="020B0604020202020204" pitchFamily="34" charset="0"/>
                <a:cs typeface="Times New Roman" panose="02020603050405020304" pitchFamily="18" charset="0"/>
              </a:rPr>
              <a:t>								    </a:t>
            </a:r>
            <a:r>
              <a:rPr lang="en-US" altLang="en-US" sz="3500" dirty="0">
                <a:solidFill>
                  <a:srgbClr val="C00000"/>
                </a:solidFill>
                <a:latin typeface="Arial" panose="020B0604020202020204" pitchFamily="34" charset="0"/>
                <a:cs typeface="Times New Roman" panose="02020603050405020304" pitchFamily="18" charset="0"/>
              </a:rPr>
              <a:t>$1,247,566</a:t>
            </a:r>
            <a:endParaRPr sz="3500"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INN FY24 FUNDS</a:t>
            </a:r>
            <a:endParaRPr sz="3500" b="1" dirty="0"/>
          </a:p>
        </p:txBody>
      </p:sp>
      <p:pic>
        <p:nvPicPr>
          <p:cNvPr id="5" name="Picture 1">
            <a:extLst>
              <a:ext uri="{FF2B5EF4-FFF2-40B4-BE49-F238E27FC236}">
                <a16:creationId xmlns:a16="http://schemas.microsoft.com/office/drawing/2014/main" id="{59396F82-AE0C-4BA5-80BA-D0CC0E653A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2772" y="4163786"/>
            <a:ext cx="4245428" cy="158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51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48</a:t>
            </a:fld>
            <a:endParaRPr/>
          </a:p>
        </p:txBody>
      </p:sp>
      <p:sp>
        <p:nvSpPr>
          <p:cNvPr id="713" name="Google Shape;713;p71"/>
          <p:cNvSpPr txBox="1"/>
          <p:nvPr/>
        </p:nvSpPr>
        <p:spPr>
          <a:xfrm>
            <a:off x="838201" y="1248230"/>
            <a:ext cx="10820399" cy="4923970"/>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r>
              <a:rPr lang="en-US" altLang="en-US" sz="3200" b="1" dirty="0">
                <a:latin typeface="Arial" panose="020B0604020202020204" pitchFamily="34" charset="0"/>
                <a:cs typeface="Times New Roman" panose="02020603050405020304" pitchFamily="18" charset="0"/>
              </a:rPr>
              <a:t>	           </a:t>
            </a:r>
            <a:r>
              <a:rPr lang="en-US" altLang="en-US" b="1" dirty="0">
                <a:solidFill>
                  <a:srgbClr val="C00000"/>
                </a:solidFill>
                <a:latin typeface="Arial" panose="020B0604020202020204" pitchFamily="34" charset="0"/>
                <a:cs typeface="Times New Roman" panose="02020603050405020304" pitchFamily="18" charset="0"/>
              </a:rPr>
              <a:t>								</a:t>
            </a:r>
            <a:endParaRPr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WORKFORCE, EDUCATION &amp; TRAINING (WET)</a:t>
            </a:r>
            <a:endParaRPr sz="3500" b="1" dirty="0"/>
          </a:p>
        </p:txBody>
      </p:sp>
      <p:pic>
        <p:nvPicPr>
          <p:cNvPr id="5" name="Picture 1">
            <a:extLst>
              <a:ext uri="{FF2B5EF4-FFF2-40B4-BE49-F238E27FC236}">
                <a16:creationId xmlns:a16="http://schemas.microsoft.com/office/drawing/2014/main" id="{C39FF721-FE70-4A6E-A5C9-C0F301FA82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172" y="1615395"/>
            <a:ext cx="48768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927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49</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lnSpcReduction="10000"/>
          </a:bodyPr>
          <a:lstStyle/>
          <a:p>
            <a:pPr marL="919163" indent="-457200">
              <a:spcBef>
                <a:spcPct val="0"/>
              </a:spcBef>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Loan Repayment Program – Through the Greater Bay Area Workforce, Education and Training Regional Partnership.</a:t>
            </a:r>
          </a:p>
          <a:p>
            <a:pPr marL="461963">
              <a:spcBef>
                <a:spcPct val="0"/>
              </a:spcBef>
            </a:pPr>
            <a:endParaRPr lang="en-US" altLang="en-US" sz="3200" dirty="0">
              <a:latin typeface="Arial" panose="020B0604020202020204" pitchFamily="34" charset="0"/>
              <a:cs typeface="Arial" panose="020B0604020202020204" pitchFamily="34" charset="0"/>
            </a:endParaRPr>
          </a:p>
          <a:p>
            <a:pPr marL="461963">
              <a:spcBef>
                <a:spcPct val="0"/>
              </a:spcBef>
            </a:pPr>
            <a:r>
              <a:rPr lang="en-US" altLang="en-US" sz="3200" dirty="0">
                <a:latin typeface="Arial" panose="020B0604020202020204" pitchFamily="34" charset="0"/>
                <a:cs typeface="Arial" panose="020B0604020202020204" pitchFamily="34" charset="0"/>
              </a:rPr>
              <a:t> </a:t>
            </a:r>
          </a:p>
          <a:p>
            <a:pPr marL="919163" indent="-457200">
              <a:spcBef>
                <a:spcPct val="0"/>
              </a:spcBef>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19163" indent="-457200">
              <a:spcBef>
                <a:spcPct val="0"/>
              </a:spcBef>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Workforce Development Coordinator - $170,535</a:t>
            </a:r>
          </a:p>
          <a:p>
            <a:pPr marL="919163" indent="-457200">
              <a:spcBef>
                <a:spcPct val="0"/>
              </a:spcBef>
              <a:buFont typeface="Arial" panose="020B0604020202020204" pitchFamily="34" charset="0"/>
              <a:buChar char="•"/>
            </a:pPr>
            <a:endParaRPr lang="en-US" altLang="en-US" sz="3200" i="1" dirty="0">
              <a:latin typeface="Arial" panose="020B0604020202020204" pitchFamily="34" charset="0"/>
              <a:cs typeface="Arial" panose="020B0604020202020204" pitchFamily="34" charset="0"/>
            </a:endParaRPr>
          </a:p>
          <a:p>
            <a:pPr marL="461963">
              <a:spcBef>
                <a:spcPct val="0"/>
              </a:spcBef>
            </a:pPr>
            <a:endParaRPr lang="en-US" altLang="en-US" sz="2400" i="1" dirty="0">
              <a:latin typeface="Arial" panose="020B0604020202020204" pitchFamily="34" charset="0"/>
              <a:cs typeface="Arial" panose="020B0604020202020204" pitchFamily="34" charset="0"/>
            </a:endParaRPr>
          </a:p>
          <a:p>
            <a:pPr marL="909638" indent="-447675" eaLnBrk="1" hangingPunct="1">
              <a:spcBef>
                <a:spcPct val="0"/>
              </a:spcBef>
              <a:buFontTx/>
              <a:buNone/>
            </a:pPr>
            <a:r>
              <a:rPr lang="en-US" altLang="en-US" sz="3200" b="1" dirty="0">
                <a:latin typeface="Arial" panose="020B0604020202020204" pitchFamily="34" charset="0"/>
                <a:cs typeface="Times New Roman" panose="02020603050405020304" pitchFamily="18" charset="0"/>
              </a:rPr>
              <a:t>         </a:t>
            </a:r>
            <a:r>
              <a:rPr lang="en-US" altLang="en-US" b="1" dirty="0">
                <a:solidFill>
                  <a:srgbClr val="C00000"/>
                </a:solidFill>
                <a:latin typeface="Arial" panose="020B0604020202020204" pitchFamily="34" charset="0"/>
                <a:cs typeface="Times New Roman" panose="02020603050405020304" pitchFamily="18" charset="0"/>
              </a:rPr>
              <a:t>								</a:t>
            </a:r>
            <a:endParaRPr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WET SERVICES</a:t>
            </a:r>
            <a:endParaRPr sz="3500" b="1" dirty="0"/>
          </a:p>
        </p:txBody>
      </p:sp>
      <p:pic>
        <p:nvPicPr>
          <p:cNvPr id="7" name="Picture 8">
            <a:extLst>
              <a:ext uri="{FF2B5EF4-FFF2-40B4-BE49-F238E27FC236}">
                <a16:creationId xmlns:a16="http://schemas.microsoft.com/office/drawing/2014/main" id="{438FFC1F-3551-4459-83EF-DF3134087C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9043" y="3004457"/>
            <a:ext cx="7620000" cy="133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89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713" name="Google Shape;713;p71"/>
          <p:cNvSpPr txBox="1"/>
          <p:nvPr/>
        </p:nvSpPr>
        <p:spPr>
          <a:xfrm>
            <a:off x="838201" y="1785938"/>
            <a:ext cx="10820399" cy="4538661"/>
          </a:xfrm>
          <a:prstGeom prst="rect">
            <a:avLst/>
          </a:prstGeom>
          <a:noFill/>
          <a:ln>
            <a:noFill/>
          </a:ln>
        </p:spPr>
        <p:txBody>
          <a:bodyPr spcFirstLastPara="1" wrap="square" lIns="91425" tIns="45700" rIns="91425" bIns="45700" anchor="t" anchorCtr="0">
            <a:normAutofit/>
          </a:bodyPr>
          <a:lstStyle/>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Estimate local funds by State Estimates</a:t>
            </a:r>
          </a:p>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Funding distributed monthly based on deposits into MHSA Fund</a:t>
            </a:r>
          </a:p>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Monthly fund distribution fluctuates</a:t>
            </a:r>
          </a:p>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Five year timeframes to expend CSS, PEI and INN</a:t>
            </a:r>
          </a:p>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Use previous years unspent funds first</a:t>
            </a:r>
          </a:p>
        </p:txBody>
      </p:sp>
      <p:sp>
        <p:nvSpPr>
          <p:cNvPr id="715" name="Google Shape;715;p71"/>
          <p:cNvSpPr txBox="1"/>
          <p:nvPr/>
        </p:nvSpPr>
        <p:spPr>
          <a:xfrm>
            <a:off x="704850" y="428626"/>
            <a:ext cx="10648950" cy="105251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MHSA FUNDING </a:t>
            </a:r>
          </a:p>
          <a:p>
            <a:pPr marL="0" marR="0" lvl="0" indent="0" algn="ctr" rtl="0">
              <a:lnSpc>
                <a:spcPct val="90000"/>
              </a:lnSpc>
              <a:spcBef>
                <a:spcPts val="0"/>
              </a:spcBef>
              <a:spcAft>
                <a:spcPts val="0"/>
              </a:spcAft>
              <a:buClr>
                <a:schemeClr val="accent1"/>
              </a:buClr>
              <a:buSzPts val="3700"/>
              <a:buFont typeface="Arial"/>
              <a:buNone/>
            </a:pPr>
            <a:r>
              <a:rPr lang="en-US" sz="3500" b="1" dirty="0"/>
              <a:t>DISTRIBUTION/TIMELINES</a:t>
            </a:r>
            <a:endParaRPr sz="3500" b="1" dirty="0"/>
          </a:p>
        </p:txBody>
      </p:sp>
      <p:pic>
        <p:nvPicPr>
          <p:cNvPr id="5" name="Picture 2" descr="C:\Users\kklatt\AppData\Local\Microsoft\Windows\Temporary Internet Files\Content.IE5\NW9GN1HG\MP900341900[1].jpg">
            <a:extLst>
              <a:ext uri="{FF2B5EF4-FFF2-40B4-BE49-F238E27FC236}">
                <a16:creationId xmlns:a16="http://schemas.microsoft.com/office/drawing/2014/main" id="{86EB3E15-349B-4586-8F8D-BF475C25E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4948917"/>
            <a:ext cx="3276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109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50</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461963">
              <a:spcBef>
                <a:spcPct val="0"/>
              </a:spcBef>
            </a:pPr>
            <a:r>
              <a:rPr lang="en-US" altLang="en-US" b="1" dirty="0">
                <a:solidFill>
                  <a:srgbClr val="C00000"/>
                </a:solidFill>
                <a:latin typeface="Arial" panose="020B0604020202020204" pitchFamily="34" charset="0"/>
                <a:cs typeface="Times New Roman" panose="02020603050405020304" pitchFamily="18" charset="0"/>
              </a:rPr>
              <a:t>								</a:t>
            </a:r>
            <a:endParaRPr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r>
              <a:rPr lang="en-US" altLang="en-US" sz="3500" b="1" dirty="0">
                <a:latin typeface="Arial" panose="020B0604020202020204" pitchFamily="34" charset="0"/>
                <a:cs typeface="Arial" panose="020B0604020202020204" pitchFamily="34" charset="0"/>
              </a:rPr>
              <a:t>CAPITAL FACILITIES &amp;</a:t>
            </a:r>
            <a:br>
              <a:rPr lang="en-US" altLang="en-US" sz="3500" b="1" dirty="0">
                <a:latin typeface="Arial" panose="020B0604020202020204" pitchFamily="34" charset="0"/>
                <a:cs typeface="Arial" panose="020B0604020202020204" pitchFamily="34" charset="0"/>
              </a:rPr>
            </a:br>
            <a:r>
              <a:rPr lang="en-US" altLang="en-US" sz="3500" b="1" dirty="0">
                <a:latin typeface="Arial" panose="020B0604020202020204" pitchFamily="34" charset="0"/>
                <a:cs typeface="Arial" panose="020B0604020202020204" pitchFamily="34" charset="0"/>
              </a:rPr>
              <a:t>TECHNOLOGICAL NEEDS (CFTN)</a:t>
            </a:r>
            <a:endParaRPr sz="3500" b="1" dirty="0"/>
          </a:p>
        </p:txBody>
      </p:sp>
      <p:pic>
        <p:nvPicPr>
          <p:cNvPr id="5" name="Picture 11" descr="C:\Documents and Settings\kklatt\Local Settings\Temporary Internet Files\Content.IE5\BL7L3DZJ\MC900431525[1].png">
            <a:extLst>
              <a:ext uri="{FF2B5EF4-FFF2-40B4-BE49-F238E27FC236}">
                <a16:creationId xmlns:a16="http://schemas.microsoft.com/office/drawing/2014/main" id="{76CD5840-8EC6-4EA9-BD9B-4FE82091D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285" y="22098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Program Files\Microsoft Office\MEDIA\CAGCAT10\j0195384.wmf">
            <a:extLst>
              <a:ext uri="{FF2B5EF4-FFF2-40B4-BE49-F238E27FC236}">
                <a16:creationId xmlns:a16="http://schemas.microsoft.com/office/drawing/2014/main" id="{49603510-0038-41C5-B180-1F728947F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086" y="2324100"/>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165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51</a:t>
            </a:fld>
            <a:endParaRPr/>
          </a:p>
        </p:txBody>
      </p:sp>
      <p:sp>
        <p:nvSpPr>
          <p:cNvPr id="713" name="Google Shape;713;p71"/>
          <p:cNvSpPr txBox="1"/>
          <p:nvPr/>
        </p:nvSpPr>
        <p:spPr>
          <a:xfrm>
            <a:off x="533401" y="1208314"/>
            <a:ext cx="10820399" cy="4849586"/>
          </a:xfrm>
          <a:prstGeom prst="rect">
            <a:avLst/>
          </a:prstGeom>
          <a:noFill/>
          <a:ln>
            <a:noFill/>
          </a:ln>
        </p:spPr>
        <p:txBody>
          <a:bodyPr spcFirstLastPara="1" wrap="square" lIns="91425" tIns="45700" rIns="91425" bIns="45700" anchor="t" anchorCtr="0">
            <a:noAutofit/>
          </a:bodyPr>
          <a:lstStyle/>
          <a:p>
            <a:pPr marL="285750" indent="-28575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Write the Draft MHSA Three Year Plan</a:t>
            </a:r>
          </a:p>
          <a:p>
            <a:pPr marL="285750" indent="-28575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Conduct a 30 Day Public Review of Draft Plan</a:t>
            </a:r>
          </a:p>
          <a:p>
            <a:pPr marL="285750" indent="-28575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Conduct a Public Hearing at a Mental Health Commission Meeting</a:t>
            </a:r>
          </a:p>
          <a:p>
            <a:pPr marL="285750" indent="-28575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Obtain approval from City Council</a:t>
            </a:r>
          </a:p>
          <a:p>
            <a:pPr marL="285750" indent="-28575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Submit approved plan to the Department of Health Care Services (DHCS) and the Mental Health Oversight and Accountability Commission (MHSOAC)</a:t>
            </a:r>
          </a:p>
        </p:txBody>
      </p:sp>
      <p:sp>
        <p:nvSpPr>
          <p:cNvPr id="715" name="Google Shape;715;p71"/>
          <p:cNvSpPr txBox="1"/>
          <p:nvPr/>
        </p:nvSpPr>
        <p:spPr>
          <a:xfrm>
            <a:off x="771525" y="0"/>
            <a:ext cx="10648950" cy="1481137"/>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sz="3500" b="1" dirty="0"/>
          </a:p>
          <a:p>
            <a:pPr lvl="0" algn="ctr">
              <a:lnSpc>
                <a:spcPct val="90000"/>
              </a:lnSpc>
              <a:buClr>
                <a:schemeClr val="accent1"/>
              </a:buClr>
              <a:buSzPts val="3700"/>
            </a:pPr>
            <a:r>
              <a:rPr lang="en-US" sz="3500" b="1" dirty="0"/>
              <a:t>NEXT STEPS</a:t>
            </a:r>
            <a:endParaRPr sz="3500" b="1" dirty="0"/>
          </a:p>
        </p:txBody>
      </p:sp>
      <p:pic>
        <p:nvPicPr>
          <p:cNvPr id="6" name="Picture 2" descr="C:\Documents and Settings\kklatt\Local Settings\Temporary Internet Files\Content.IE5\ZOIUF8XY\MC900027156[1].wmf">
            <a:extLst>
              <a:ext uri="{FF2B5EF4-FFF2-40B4-BE49-F238E27FC236}">
                <a16:creationId xmlns:a16="http://schemas.microsoft.com/office/drawing/2014/main" id="{BC439FBC-B334-4C5C-B4A4-160775C93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888" y="3236118"/>
            <a:ext cx="190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69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52</a:t>
            </a:fld>
            <a:endParaRPr/>
          </a:p>
        </p:txBody>
      </p:sp>
      <p:sp>
        <p:nvSpPr>
          <p:cNvPr id="713" name="Google Shape;713;p71"/>
          <p:cNvSpPr txBox="1"/>
          <p:nvPr/>
        </p:nvSpPr>
        <p:spPr>
          <a:xfrm>
            <a:off x="533401" y="1452562"/>
            <a:ext cx="10820399" cy="4386261"/>
          </a:xfrm>
          <a:prstGeom prst="rect">
            <a:avLst/>
          </a:prstGeom>
          <a:noFill/>
          <a:ln>
            <a:noFill/>
          </a:ln>
        </p:spPr>
        <p:txBody>
          <a:bodyPr spcFirstLastPara="1" wrap="square" lIns="91425" tIns="45700" rIns="91425" bIns="45700" anchor="t" anchorCtr="0">
            <a:noAutofit/>
          </a:bodyPr>
          <a:lstStyle/>
          <a:p>
            <a:pPr eaLnBrk="1" hangingPunct="1">
              <a:lnSpc>
                <a:spcPct val="85000"/>
              </a:lnSpc>
              <a:spcBef>
                <a:spcPct val="45000"/>
              </a:spcBef>
            </a:pPr>
            <a:endParaRPr lang="en-US" altLang="en-US" sz="3200" dirty="0">
              <a:latin typeface="Arial" panose="020B0604020202020204" pitchFamily="34" charset="0"/>
            </a:endParaRPr>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r>
              <a:rPr lang="en-US" sz="3500" b="1" dirty="0"/>
              <a:t>COMMENTS/QUESTIONS/COMMUNITY INPUT</a:t>
            </a:r>
            <a:endParaRPr sz="3500" b="1" dirty="0"/>
          </a:p>
        </p:txBody>
      </p:sp>
      <p:pic>
        <p:nvPicPr>
          <p:cNvPr id="5" name="Picture 5" descr="MPj04395360000[1]">
            <a:extLst>
              <a:ext uri="{FF2B5EF4-FFF2-40B4-BE49-F238E27FC236}">
                <a16:creationId xmlns:a16="http://schemas.microsoft.com/office/drawing/2014/main" id="{AC6A00CD-12A0-4600-9041-2FFEE5CF3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23254"/>
            <a:ext cx="6400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064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53</a:t>
            </a:fld>
            <a:endParaRPr/>
          </a:p>
        </p:txBody>
      </p:sp>
      <p:sp>
        <p:nvSpPr>
          <p:cNvPr id="713" name="Google Shape;713;p71"/>
          <p:cNvSpPr txBox="1"/>
          <p:nvPr/>
        </p:nvSpPr>
        <p:spPr>
          <a:xfrm>
            <a:off x="533401" y="1814513"/>
            <a:ext cx="10820399" cy="4024310"/>
          </a:xfrm>
          <a:prstGeom prst="rect">
            <a:avLst/>
          </a:prstGeom>
          <a:noFill/>
          <a:ln>
            <a:noFill/>
          </a:ln>
        </p:spPr>
        <p:txBody>
          <a:bodyPr spcFirstLastPara="1" wrap="square" lIns="91425" tIns="45700" rIns="91425" bIns="45700" anchor="t" anchorCtr="0">
            <a:noAutofit/>
          </a:bodyPr>
          <a:lstStyle/>
          <a:p>
            <a:pPr marL="0" indent="-90488" algn="ctr" eaLnBrk="1" hangingPunct="1">
              <a:spcBef>
                <a:spcPct val="0"/>
              </a:spcBef>
              <a:buFontTx/>
              <a:buNone/>
            </a:pPr>
            <a:r>
              <a:rPr lang="en-US" altLang="en-US" sz="2800" b="1" u="sng" dirty="0">
                <a:solidFill>
                  <a:srgbClr val="800000"/>
                </a:solidFill>
                <a:latin typeface="Arial" panose="020B0604020202020204" pitchFamily="34" charset="0"/>
                <a:cs typeface="Times New Roman" panose="02020603050405020304" pitchFamily="18" charset="0"/>
              </a:rPr>
              <a:t>MHSA Coordinator</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rPr>
              <a:t>Karen Klatt, M.Ed.</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rPr>
              <a:t>(510) 849-7541</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rPr>
              <a:t>(510) 981-7644</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hlinkClick r:id="rId3"/>
              </a:rPr>
              <a:t>KKlatt@cityofberkeley.info</a:t>
            </a:r>
            <a:r>
              <a:rPr lang="en-US" altLang="en-US" sz="2800" dirty="0">
                <a:latin typeface="Arial" panose="020B0604020202020204" pitchFamily="34" charset="0"/>
                <a:cs typeface="Times New Roman" panose="02020603050405020304" pitchFamily="18" charset="0"/>
              </a:rPr>
              <a:t> or </a:t>
            </a:r>
            <a:r>
              <a:rPr lang="en-US" altLang="en-US" sz="2800" dirty="0">
                <a:latin typeface="Arial" panose="020B0604020202020204" pitchFamily="34" charset="0"/>
                <a:cs typeface="Times New Roman" panose="02020603050405020304" pitchFamily="18" charset="0"/>
                <a:hlinkClick r:id="rId4"/>
              </a:rPr>
              <a:t>KKlatt@berkeleyca.gov</a:t>
            </a:r>
            <a:endParaRPr lang="en-US" altLang="en-US" sz="2800" dirty="0">
              <a:latin typeface="Arial" panose="020B0604020202020204" pitchFamily="34" charset="0"/>
              <a:cs typeface="Times New Roman" panose="02020603050405020304" pitchFamily="18" charset="0"/>
            </a:endParaRPr>
          </a:p>
          <a:p>
            <a:pPr marL="0" indent="-90488" algn="ctr" eaLnBrk="1" hangingPunct="1">
              <a:spcBef>
                <a:spcPct val="0"/>
              </a:spcBef>
              <a:buFontTx/>
              <a:buNone/>
            </a:pPr>
            <a:endParaRPr lang="en-US" altLang="en-US" sz="2800" dirty="0">
              <a:latin typeface="Arial" panose="020B0604020202020204" pitchFamily="34" charset="0"/>
              <a:cs typeface="Times New Roman" panose="02020603050405020304" pitchFamily="18" charset="0"/>
            </a:endParaRPr>
          </a:p>
          <a:p>
            <a:pPr marL="0" indent="-90488" algn="ctr" eaLnBrk="1" hangingPunct="1">
              <a:spcBef>
                <a:spcPct val="0"/>
              </a:spcBef>
              <a:buFontTx/>
              <a:buNone/>
            </a:pPr>
            <a:r>
              <a:rPr lang="en-US" altLang="en-US" sz="2800" b="1" u="sng" dirty="0">
                <a:solidFill>
                  <a:srgbClr val="800000"/>
                </a:solidFill>
                <a:latin typeface="Arial" panose="020B0604020202020204" pitchFamily="34" charset="0"/>
                <a:cs typeface="Times New Roman" panose="02020603050405020304" pitchFamily="18" charset="0"/>
              </a:rPr>
              <a:t>City of Berkeley MHSA Website</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rPr>
              <a:t>www.ci.berkeley.ca.us/mentalhealth</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rPr>
              <a:t>*(follow link to MHSA webpage)</a:t>
            </a:r>
          </a:p>
        </p:txBody>
      </p:sp>
      <p:sp>
        <p:nvSpPr>
          <p:cNvPr id="715" name="Google Shape;715;p71"/>
          <p:cNvSpPr txBox="1"/>
          <p:nvPr/>
        </p:nvSpPr>
        <p:spPr>
          <a:xfrm>
            <a:off x="771525" y="538162"/>
            <a:ext cx="10648950" cy="1104901"/>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r>
              <a:rPr lang="en-US" altLang="en-US" sz="3500" b="1" dirty="0">
                <a:latin typeface="Arial" panose="020B0604020202020204" pitchFamily="34" charset="0"/>
              </a:rPr>
              <a:t>CONTACT</a:t>
            </a:r>
            <a:r>
              <a:rPr lang="en-US" altLang="en-US" sz="3600" b="1" dirty="0">
                <a:latin typeface="Arial" panose="020B0604020202020204" pitchFamily="34" charset="0"/>
              </a:rPr>
              <a:t> INFORMATION</a:t>
            </a:r>
            <a:br>
              <a:rPr lang="en-US" altLang="en-US" sz="3600" b="1" dirty="0">
                <a:latin typeface="Arial" panose="020B0604020202020204" pitchFamily="34" charset="0"/>
              </a:rPr>
            </a:br>
            <a:r>
              <a:rPr lang="en-US" altLang="en-US" sz="3600" b="1" dirty="0">
                <a:latin typeface="Arial" panose="020B0604020202020204" pitchFamily="34" charset="0"/>
              </a:rPr>
              <a:t>&amp; RESOURCES</a:t>
            </a:r>
            <a:endParaRPr sz="3500" b="1" dirty="0"/>
          </a:p>
        </p:txBody>
      </p:sp>
    </p:spTree>
    <p:extLst>
      <p:ext uri="{BB962C8B-B14F-4D97-AF65-F5344CB8AC3E}">
        <p14:creationId xmlns:p14="http://schemas.microsoft.com/office/powerpoint/2010/main" val="1505042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761"/>
        <p:cNvGrpSpPr/>
        <p:nvPr/>
      </p:nvGrpSpPr>
      <p:grpSpPr>
        <a:xfrm>
          <a:off x="0" y="0"/>
          <a:ext cx="0" cy="0"/>
          <a:chOff x="0" y="0"/>
          <a:chExt cx="0" cy="0"/>
        </a:xfrm>
      </p:grpSpPr>
      <p:pic>
        <p:nvPicPr>
          <p:cNvPr id="762" name="Google Shape;762;p76"/>
          <p:cNvPicPr preferRelativeResize="0"/>
          <p:nvPr/>
        </p:nvPicPr>
        <p:blipFill rotWithShape="1">
          <a:blip r:embed="rId3">
            <a:alphaModFix/>
          </a:blip>
          <a:srcRect l="15926" r="15925"/>
          <a:stretch/>
        </p:blipFill>
        <p:spPr>
          <a:xfrm>
            <a:off x="5181600" y="1"/>
            <a:ext cx="7010400" cy="6858000"/>
          </a:xfrm>
          <a:prstGeom prst="rect">
            <a:avLst/>
          </a:prstGeom>
          <a:noFill/>
          <a:ln>
            <a:noFill/>
          </a:ln>
        </p:spPr>
      </p:pic>
      <p:sp>
        <p:nvSpPr>
          <p:cNvPr id="763" name="Google Shape;763;p76"/>
          <p:cNvSpPr txBox="1"/>
          <p:nvPr/>
        </p:nvSpPr>
        <p:spPr>
          <a:xfrm>
            <a:off x="2272095" y="4749800"/>
            <a:ext cx="3823905"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1" i="0">
                <a:solidFill>
                  <a:schemeClr val="lt1"/>
                </a:solidFill>
                <a:latin typeface="Arial"/>
                <a:ea typeface="Arial"/>
                <a:cs typeface="Arial"/>
                <a:sym typeface="Arial"/>
              </a:rPr>
              <a:t>Thank you!</a:t>
            </a:r>
            <a:endParaRPr/>
          </a:p>
        </p:txBody>
      </p:sp>
      <p:sp>
        <p:nvSpPr>
          <p:cNvPr id="764" name="Google Shape;764;p76"/>
          <p:cNvSpPr txBox="1"/>
          <p:nvPr/>
        </p:nvSpPr>
        <p:spPr>
          <a:xfrm>
            <a:off x="2272095" y="5288280"/>
            <a:ext cx="3747704" cy="985520"/>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l" rtl="0">
              <a:lnSpc>
                <a:spcPct val="100000"/>
              </a:lnSpc>
              <a:spcBef>
                <a:spcPts val="0"/>
              </a:spcBef>
              <a:spcAft>
                <a:spcPts val="0"/>
              </a:spcAft>
              <a:buClr>
                <a:schemeClr val="lt1"/>
              </a:buClr>
              <a:buSzPts val="1800"/>
              <a:buFont typeface="Arial"/>
              <a:buNone/>
            </a:pPr>
            <a:endParaRPr lang="en-US" sz="1800" dirty="0">
              <a:solidFill>
                <a:schemeClr val="lt1"/>
              </a:solidFill>
            </a:endParaRPr>
          </a:p>
          <a:p>
            <a:pPr marL="0" marR="0" lvl="0" indent="0" algn="l" rtl="0">
              <a:lnSpc>
                <a:spcPct val="100000"/>
              </a:lnSpc>
              <a:spcBef>
                <a:spcPts val="0"/>
              </a:spcBef>
              <a:spcAft>
                <a:spcPts val="0"/>
              </a:spcAft>
              <a:buClr>
                <a:schemeClr val="lt1"/>
              </a:buClr>
              <a:buSzPts val="1800"/>
              <a:buFont typeface="Arial"/>
              <a:buNone/>
            </a:pPr>
            <a:r>
              <a:rPr lang="en-US" sz="1800" dirty="0">
                <a:solidFill>
                  <a:schemeClr val="lt1"/>
                </a:solidFill>
              </a:rPr>
              <a:t>Karen Klatt</a:t>
            </a:r>
            <a:br>
              <a:rPr lang="en-US" sz="1800" dirty="0">
                <a:solidFill>
                  <a:schemeClr val="lt1"/>
                </a:solidFill>
                <a:latin typeface="Arial"/>
                <a:ea typeface="Arial"/>
                <a:cs typeface="Arial"/>
                <a:sym typeface="Arial"/>
              </a:rPr>
            </a:br>
            <a:r>
              <a:rPr lang="en-US" sz="1800" dirty="0">
                <a:solidFill>
                  <a:schemeClr val="lt1"/>
                </a:solidFill>
                <a:latin typeface="Arial"/>
                <a:ea typeface="Arial"/>
                <a:cs typeface="Arial"/>
                <a:sym typeface="Arial"/>
                <a:hlinkClick r:id="rId4"/>
              </a:rPr>
              <a:t>KKlatt@cityofberkeley.info</a:t>
            </a:r>
            <a:endParaRPr lang="en-US" sz="1800"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r>
              <a:rPr lang="en-US" sz="1800" dirty="0">
                <a:solidFill>
                  <a:schemeClr val="lt1"/>
                </a:solidFill>
                <a:hlinkClick r:id="rId5"/>
              </a:rPr>
              <a:t>Kklatt@berkeleyca.gov</a:t>
            </a:r>
            <a:endParaRPr lang="en-US" sz="1800" dirty="0">
              <a:solidFill>
                <a:schemeClr val="lt1"/>
              </a:solidFill>
            </a:endParaRPr>
          </a:p>
          <a:p>
            <a:pPr marL="0" marR="0" lvl="0" indent="0" algn="l" rtl="0">
              <a:lnSpc>
                <a:spcPct val="100000"/>
              </a:lnSpc>
              <a:spcBef>
                <a:spcPts val="0"/>
              </a:spcBef>
              <a:spcAft>
                <a:spcPts val="0"/>
              </a:spcAft>
              <a:buClr>
                <a:schemeClr val="lt1"/>
              </a:buClr>
              <a:buSzPts val="1800"/>
              <a:buFont typeface="Arial"/>
              <a:buNone/>
            </a:pPr>
            <a:endParaRPr sz="1800" dirty="0">
              <a:solidFill>
                <a:schemeClr val="lt1"/>
              </a:solidFill>
              <a:latin typeface="Arial"/>
              <a:ea typeface="Arial"/>
              <a:cs typeface="Arial"/>
              <a:sym typeface="Arial"/>
            </a:endParaRPr>
          </a:p>
        </p:txBody>
      </p:sp>
      <p:pic>
        <p:nvPicPr>
          <p:cNvPr id="765" name="Google Shape;765;p76" descr="Icon&#10;&#10;Description automatically generated"/>
          <p:cNvPicPr preferRelativeResize="0"/>
          <p:nvPr/>
        </p:nvPicPr>
        <p:blipFill rotWithShape="1">
          <a:blip r:embed="rId6">
            <a:alphaModFix/>
          </a:blip>
          <a:srcRect/>
          <a:stretch/>
        </p:blipFill>
        <p:spPr>
          <a:xfrm>
            <a:off x="914400" y="4958102"/>
            <a:ext cx="1219200" cy="12140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457200" indent="-457200" eaLnBrk="1" hangingPunct="1">
              <a:buFont typeface="Arial" panose="020B0604020202020204" pitchFamily="34" charset="0"/>
              <a:buChar char="•"/>
            </a:pPr>
            <a:r>
              <a:rPr lang="en-US" sz="3200" dirty="0">
                <a:latin typeface="Arial" panose="020B0604020202020204" pitchFamily="34" charset="0"/>
                <a:cs typeface="Arial" panose="020B0604020202020204" pitchFamily="34" charset="0"/>
              </a:rPr>
              <a:t>Three Year Plans</a:t>
            </a:r>
          </a:p>
          <a:p>
            <a:pPr eaLnBrk="1" hangingPunct="1"/>
            <a:endParaRPr lang="en-US" sz="3200" dirty="0">
              <a:latin typeface="Arial" panose="020B0604020202020204" pitchFamily="34" charset="0"/>
              <a:cs typeface="Arial" panose="020B0604020202020204" pitchFamily="34" charset="0"/>
            </a:endParaRPr>
          </a:p>
          <a:p>
            <a:pPr eaLnBrk="1" hangingPunct="1"/>
            <a:endParaRPr lang="en-US" sz="3200" dirty="0">
              <a:latin typeface="Arial" panose="020B0604020202020204" pitchFamily="34" charset="0"/>
              <a:cs typeface="Arial" panose="020B0604020202020204" pitchFamily="34" charset="0"/>
            </a:endParaRPr>
          </a:p>
          <a:p>
            <a:pPr eaLnBrk="1" hangingPunct="1"/>
            <a:endParaRPr lang="en-US" sz="3200" dirty="0">
              <a:latin typeface="Arial" panose="020B0604020202020204" pitchFamily="34" charset="0"/>
              <a:cs typeface="Arial" panose="020B0604020202020204" pitchFamily="34" charset="0"/>
            </a:endParaRPr>
          </a:p>
          <a:p>
            <a:pPr marL="457200" indent="-457200" eaLnBrk="1" hangingPunct="1">
              <a:buFont typeface="Arial" panose="020B0604020202020204" pitchFamily="34" charset="0"/>
              <a:buChar char="•"/>
            </a:pPr>
            <a:r>
              <a:rPr lang="en-US" sz="3200" dirty="0">
                <a:latin typeface="Arial" panose="020B0604020202020204" pitchFamily="34" charset="0"/>
                <a:cs typeface="Arial" panose="020B0604020202020204" pitchFamily="34" charset="0"/>
              </a:rPr>
              <a:t>Annual Updates</a:t>
            </a:r>
            <a:endParaRPr sz="3200" dirty="0"/>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solidFill>
                  <a:schemeClr val="accent1"/>
                </a:solidFill>
              </a:rPr>
              <a:t>MHSA REQUIREMENTS</a:t>
            </a:r>
            <a:endParaRPr sz="3500" dirty="0"/>
          </a:p>
        </p:txBody>
      </p:sp>
      <p:pic>
        <p:nvPicPr>
          <p:cNvPr id="5" name="Picture 3" descr="C:\Documents and Settings\kklatt\Local Settings\Temporary Internet Files\Content.IE5\1IN6JUXM\MM900283012[1].gif">
            <a:extLst>
              <a:ext uri="{FF2B5EF4-FFF2-40B4-BE49-F238E27FC236}">
                <a16:creationId xmlns:a16="http://schemas.microsoft.com/office/drawing/2014/main" id="{4D44FA06-27E5-4364-9F34-A052368569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18588" y="1481137"/>
            <a:ext cx="3043011" cy="223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1" descr="C:\Documents and Settings\kklatt\Local Settings\Temporary Internet Files\Content.IE5\7VW13SOJ\MM900172640[1].gif">
            <a:extLst>
              <a:ext uri="{FF2B5EF4-FFF2-40B4-BE49-F238E27FC236}">
                <a16:creationId xmlns:a16="http://schemas.microsoft.com/office/drawing/2014/main" id="{2DE0B4EC-A816-42D4-AE15-017E8FB066D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53025" y="392430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4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713" name="Google Shape;713;p71"/>
          <p:cNvSpPr txBox="1"/>
          <p:nvPr/>
        </p:nvSpPr>
        <p:spPr>
          <a:xfrm>
            <a:off x="838201" y="1481138"/>
            <a:ext cx="10820399" cy="4691062"/>
          </a:xfrm>
          <a:prstGeom prst="rect">
            <a:avLst/>
          </a:prstGeom>
          <a:noFill/>
          <a:ln>
            <a:noFill/>
          </a:ln>
        </p:spPr>
        <p:txBody>
          <a:bodyPr spcFirstLastPara="1" wrap="square" lIns="91425" tIns="45700" rIns="91425" bIns="45700" anchor="t" anchorCtr="0">
            <a:normAutofit/>
          </a:bodyPr>
          <a:lstStyle/>
          <a:p>
            <a:pPr>
              <a:lnSpc>
                <a:spcPct val="110000"/>
              </a:lnSpc>
              <a:buClr>
                <a:schemeClr val="accent1"/>
              </a:buClr>
              <a:buSzPts val="1800"/>
            </a:pPr>
            <a:endParaRPr lang="en-US" altLang="en-US" dirty="0">
              <a:latin typeface="Arial" charset="0"/>
            </a:endParaRPr>
          </a:p>
          <a:p>
            <a:pPr>
              <a:lnSpc>
                <a:spcPct val="110000"/>
              </a:lnSpc>
              <a:buClr>
                <a:schemeClr val="accent1"/>
              </a:buClr>
              <a:buSzPts val="1800"/>
            </a:pPr>
            <a:endParaRPr lang="en-US" altLang="en-US" dirty="0">
              <a:latin typeface="Arial" charset="0"/>
            </a:endParaRPr>
          </a:p>
          <a:p>
            <a:pPr algn="ctr">
              <a:lnSpc>
                <a:spcPct val="110000"/>
              </a:lnSpc>
              <a:buClr>
                <a:schemeClr val="accent1"/>
              </a:buClr>
              <a:buSzPts val="1800"/>
            </a:pPr>
            <a:r>
              <a:rPr lang="en-US" altLang="en-US" sz="3200" dirty="0">
                <a:latin typeface="Arial" charset="0"/>
              </a:rPr>
              <a:t>Conduct a Community Planning Process that includes input from Consumers, Family Members and other MHSA Stakeholders.</a:t>
            </a: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50" y="538162"/>
            <a:ext cx="10648950" cy="9477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STEPS TO AN APPROVED PLAN</a:t>
            </a:r>
            <a:endParaRPr sz="3500" b="1" dirty="0"/>
          </a:p>
        </p:txBody>
      </p:sp>
      <p:pic>
        <p:nvPicPr>
          <p:cNvPr id="5" name="Picture 2" descr="C:\Documents and Settings\kklatt\Local Settings\Temporary Internet Files\Content.IE5\DZIZI064\MC900291950[1].wmf">
            <a:extLst>
              <a:ext uri="{FF2B5EF4-FFF2-40B4-BE49-F238E27FC236}">
                <a16:creationId xmlns:a16="http://schemas.microsoft.com/office/drawing/2014/main" id="{240D8F9A-84B3-4DD9-BF83-26C81844D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3826669"/>
            <a:ext cx="3276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24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713" name="Google Shape;713;p71"/>
          <p:cNvSpPr txBox="1"/>
          <p:nvPr/>
        </p:nvSpPr>
        <p:spPr>
          <a:xfrm>
            <a:off x="533401" y="1671637"/>
            <a:ext cx="10820399" cy="4391025"/>
          </a:xfrm>
          <a:prstGeom prst="rect">
            <a:avLst/>
          </a:prstGeom>
          <a:noFill/>
          <a:ln>
            <a:noFill/>
          </a:ln>
        </p:spPr>
        <p:txBody>
          <a:bodyPr spcFirstLastPara="1" wrap="square" lIns="91425" tIns="45700" rIns="91425" bIns="45700" anchor="t" anchorCtr="0">
            <a:normAutofit/>
          </a:bodyPr>
          <a:lstStyle/>
          <a:p>
            <a:pPr>
              <a:lnSpc>
                <a:spcPct val="110000"/>
              </a:lnSpc>
              <a:buClr>
                <a:schemeClr val="accent1"/>
              </a:buClr>
              <a:buSzPts val="1800"/>
            </a:pPr>
            <a:endParaRPr lang="en-US" altLang="en-US" dirty="0">
              <a:latin typeface="Arial" charset="0"/>
            </a:endParaRPr>
          </a:p>
          <a:p>
            <a:pPr>
              <a:lnSpc>
                <a:spcPct val="110000"/>
              </a:lnSpc>
              <a:buClr>
                <a:schemeClr val="accent1"/>
              </a:buClr>
              <a:buSzPts val="1800"/>
            </a:pPr>
            <a:endParaRPr lang="en-US" altLang="en-US" dirty="0">
              <a:latin typeface="Arial" charset="0"/>
            </a:endParaRPr>
          </a:p>
          <a:p>
            <a:pPr>
              <a:lnSpc>
                <a:spcPct val="110000"/>
              </a:lnSpc>
              <a:buClr>
                <a:schemeClr val="accent1"/>
              </a:buClr>
              <a:buSzPts val="1800"/>
            </a:pPr>
            <a:endParaRPr lang="en-US" altLang="en-US" dirty="0">
              <a:latin typeface="Arial" charset="0"/>
            </a:endParaRPr>
          </a:p>
          <a:p>
            <a:pPr marR="0" lvl="0" algn="ctr" rtl="0">
              <a:lnSpc>
                <a:spcPct val="110000"/>
              </a:lnSpc>
              <a:spcBef>
                <a:spcPts val="0"/>
              </a:spcBef>
              <a:spcAft>
                <a:spcPts val="0"/>
              </a:spcAft>
              <a:buClr>
                <a:schemeClr val="accent1"/>
              </a:buClr>
              <a:buSzPts val="1800"/>
            </a:pPr>
            <a:endParaRPr lang="en-US" dirty="0"/>
          </a:p>
          <a:p>
            <a:pPr marR="0" lvl="0" algn="ctr" rtl="0">
              <a:lnSpc>
                <a:spcPct val="110000"/>
              </a:lnSpc>
              <a:spcBef>
                <a:spcPts val="0"/>
              </a:spcBef>
              <a:spcAft>
                <a:spcPts val="0"/>
              </a:spcAft>
              <a:buClr>
                <a:schemeClr val="accent1"/>
              </a:buClr>
              <a:buSzPts val="1800"/>
            </a:pPr>
            <a:endParaRPr lang="en-US" dirty="0"/>
          </a:p>
          <a:p>
            <a:pPr marR="0" lvl="0" algn="ctr" rtl="0">
              <a:lnSpc>
                <a:spcPct val="110000"/>
              </a:lnSpc>
              <a:spcBef>
                <a:spcPts val="0"/>
              </a:spcBef>
              <a:spcAft>
                <a:spcPts val="0"/>
              </a:spcAft>
              <a:buClr>
                <a:schemeClr val="accent1"/>
              </a:buClr>
              <a:buSzPts val="1800"/>
            </a:pPr>
            <a:endParaRPr lang="en-US" dirty="0"/>
          </a:p>
          <a:p>
            <a:pPr algn="ctr">
              <a:lnSpc>
                <a:spcPct val="110000"/>
              </a:lnSpc>
              <a:buClr>
                <a:schemeClr val="accent1"/>
              </a:buClr>
              <a:buSzPts val="1800"/>
            </a:pPr>
            <a:r>
              <a:rPr lang="en-US" sz="3200" u="sng" dirty="0">
                <a:hlinkClick r:id="rId3"/>
              </a:rPr>
              <a:t>https://www.surveymonkey.com/r/Y6MQVN6</a:t>
            </a:r>
            <a:endParaRPr lang="en-US" sz="3200" dirty="0"/>
          </a:p>
          <a:p>
            <a:pPr marR="0" lvl="0" algn="ctr" rtl="0">
              <a:lnSpc>
                <a:spcPct val="110000"/>
              </a:lnSpc>
              <a:spcBef>
                <a:spcPts val="0"/>
              </a:spcBef>
              <a:spcAft>
                <a:spcPts val="0"/>
              </a:spcAft>
              <a:buClr>
                <a:schemeClr val="accent1"/>
              </a:buClr>
              <a:buSzPts val="1800"/>
            </a:pPr>
            <a:endParaRPr lang="en-US" dirty="0"/>
          </a:p>
        </p:txBody>
      </p:sp>
      <p:sp>
        <p:nvSpPr>
          <p:cNvPr id="715" name="Google Shape;715;p71"/>
          <p:cNvSpPr txBox="1"/>
          <p:nvPr/>
        </p:nvSpPr>
        <p:spPr>
          <a:xfrm>
            <a:off x="704850" y="538160"/>
            <a:ext cx="10648950" cy="124777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b="1" dirty="0"/>
          </a:p>
          <a:p>
            <a:pPr marL="0" marR="0" lvl="0" indent="0" algn="ctr" rtl="0">
              <a:lnSpc>
                <a:spcPct val="90000"/>
              </a:lnSpc>
              <a:spcBef>
                <a:spcPts val="0"/>
              </a:spcBef>
              <a:spcAft>
                <a:spcPts val="0"/>
              </a:spcAft>
              <a:buClr>
                <a:schemeClr val="accent1"/>
              </a:buClr>
              <a:buSzPts val="3700"/>
              <a:buFont typeface="Arial"/>
              <a:buNone/>
            </a:pPr>
            <a:r>
              <a:rPr lang="en-US" sz="3500" b="1" dirty="0"/>
              <a:t>PARTICIPANT SURVEY</a:t>
            </a:r>
            <a:endParaRPr sz="3500" b="1" dirty="0"/>
          </a:p>
        </p:txBody>
      </p:sp>
    </p:spTree>
    <p:extLst>
      <p:ext uri="{BB962C8B-B14F-4D97-AF65-F5344CB8AC3E}">
        <p14:creationId xmlns:p14="http://schemas.microsoft.com/office/powerpoint/2010/main" val="306800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713" name="Google Shape;713;p71"/>
          <p:cNvSpPr txBox="1"/>
          <p:nvPr/>
        </p:nvSpPr>
        <p:spPr>
          <a:xfrm>
            <a:off x="704851" y="1481137"/>
            <a:ext cx="10953749" cy="4386261"/>
          </a:xfrm>
          <a:prstGeom prst="rect">
            <a:avLst/>
          </a:prstGeom>
          <a:noFill/>
          <a:ln>
            <a:noFill/>
          </a:ln>
        </p:spPr>
        <p:txBody>
          <a:bodyPr spcFirstLastPara="1" wrap="square" lIns="91425" tIns="45700" rIns="91425" bIns="45700" anchor="t" anchorCtr="0">
            <a:normAutofit/>
          </a:bodyPr>
          <a:lstStyle/>
          <a:p>
            <a:pPr marL="457200" indent="-457200" eaLnBrk="1" hangingPunct="1">
              <a:lnSpc>
                <a:spcPct val="85000"/>
              </a:lnSpc>
              <a:spcBef>
                <a:spcPct val="45000"/>
              </a:spcBef>
              <a:buFont typeface="Arial" panose="020B0604020202020204" pitchFamily="34" charset="0"/>
              <a:buChar char="•"/>
            </a:pPr>
            <a:r>
              <a:rPr lang="en-US" altLang="en-US" sz="3500" dirty="0">
                <a:latin typeface="Arial" panose="020B0604020202020204" pitchFamily="34" charset="0"/>
              </a:rPr>
              <a:t>Write a Draft Plan</a:t>
            </a:r>
          </a:p>
          <a:p>
            <a:pPr marL="457200" indent="-457200" eaLnBrk="1" hangingPunct="1">
              <a:lnSpc>
                <a:spcPct val="85000"/>
              </a:lnSpc>
              <a:spcBef>
                <a:spcPct val="45000"/>
              </a:spcBef>
              <a:buFont typeface="Arial" panose="020B0604020202020204" pitchFamily="34" charset="0"/>
              <a:buChar char="•"/>
            </a:pPr>
            <a:r>
              <a:rPr lang="en-US" altLang="en-US" sz="3500" dirty="0">
                <a:latin typeface="Arial" panose="020B0604020202020204" pitchFamily="34" charset="0"/>
              </a:rPr>
              <a:t>Conduct a 30-Day Public Review</a:t>
            </a:r>
          </a:p>
          <a:p>
            <a:pPr marL="457200" indent="-457200" eaLnBrk="1" hangingPunct="1">
              <a:lnSpc>
                <a:spcPct val="85000"/>
              </a:lnSpc>
              <a:spcBef>
                <a:spcPct val="45000"/>
              </a:spcBef>
              <a:buFont typeface="Arial" panose="020B0604020202020204" pitchFamily="34" charset="0"/>
              <a:buChar char="•"/>
            </a:pPr>
            <a:r>
              <a:rPr lang="en-US" altLang="en-US" sz="3500" dirty="0">
                <a:latin typeface="Arial" panose="020B0604020202020204" pitchFamily="34" charset="0"/>
              </a:rPr>
              <a:t>Conduct a Public Hearing</a:t>
            </a:r>
          </a:p>
          <a:p>
            <a:pPr marL="457200" indent="-457200" eaLnBrk="1" hangingPunct="1">
              <a:lnSpc>
                <a:spcPct val="85000"/>
              </a:lnSpc>
              <a:spcBef>
                <a:spcPct val="45000"/>
              </a:spcBef>
              <a:buFont typeface="Arial" panose="020B0604020202020204" pitchFamily="34" charset="0"/>
              <a:buChar char="•"/>
            </a:pPr>
            <a:r>
              <a:rPr lang="en-US" altLang="en-US" sz="3500" dirty="0">
                <a:latin typeface="Arial" panose="020B0604020202020204" pitchFamily="34" charset="0"/>
              </a:rPr>
              <a:t>Obtain approval from City Council</a:t>
            </a:r>
            <a:endParaRPr lang="en-US" altLang="en-US" dirty="0">
              <a:latin typeface="Arial" panose="020B0604020202020204" pitchFamily="34" charset="0"/>
            </a:endParaRP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COMMUNITY PROGRAM PLANNING</a:t>
            </a:r>
            <a:endParaRPr sz="3500" b="1" dirty="0"/>
          </a:p>
        </p:txBody>
      </p:sp>
    </p:spTree>
    <p:extLst>
      <p:ext uri="{BB962C8B-B14F-4D97-AF65-F5344CB8AC3E}">
        <p14:creationId xmlns:p14="http://schemas.microsoft.com/office/powerpoint/2010/main" val="2047964983"/>
      </p:ext>
    </p:extLst>
  </p:cSld>
  <p:clrMapOvr>
    <a:masterClrMapping/>
  </p:clrMapOvr>
</p:sld>
</file>

<file path=ppt/theme/theme1.xml><?xml version="1.0" encoding="utf-8"?>
<a:theme xmlns:a="http://schemas.openxmlformats.org/drawingml/2006/main" name="Office Theme">
  <a:themeElements>
    <a:clrScheme name="City of Berkeley">
      <a:dk1>
        <a:srgbClr val="818382"/>
      </a:dk1>
      <a:lt1>
        <a:srgbClr val="FFFFFF"/>
      </a:lt1>
      <a:dk2>
        <a:srgbClr val="818382"/>
      </a:dk2>
      <a:lt2>
        <a:srgbClr val="FFFFFF"/>
      </a:lt2>
      <a:accent1>
        <a:srgbClr val="142C3F"/>
      </a:accent1>
      <a:accent2>
        <a:srgbClr val="3B7B9B"/>
      </a:accent2>
      <a:accent3>
        <a:srgbClr val="679F34"/>
      </a:accent3>
      <a:accent4>
        <a:srgbClr val="C07C16"/>
      </a:accent4>
      <a:accent5>
        <a:srgbClr val="EEF3F7"/>
      </a:accent5>
      <a:accent6>
        <a:srgbClr val="3A3C8E"/>
      </a:accent6>
      <a:hlink>
        <a:srgbClr val="377190"/>
      </a:hlink>
      <a:folHlink>
        <a:srgbClr val="4967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521A789A75584EB9B2B288EBEDA3B8" ma:contentTypeVersion="10" ma:contentTypeDescription="Create a new document." ma:contentTypeScope="" ma:versionID="14f8ec911fa831e1bae04d1ae4812589">
  <xsd:schema xmlns:xsd="http://www.w3.org/2001/XMLSchema" xmlns:xs="http://www.w3.org/2001/XMLSchema" xmlns:p="http://schemas.microsoft.com/office/2006/metadata/properties" xmlns:ns1="http://schemas.microsoft.com/sharepoint/v3" xmlns:ns3="ca90444b-2499-4fbc-a4dd-18e5f9b01131" targetNamespace="http://schemas.microsoft.com/office/2006/metadata/properties" ma:root="true" ma:fieldsID="fb4b9b49a5fe76a38dea247524824634" ns1:_="" ns3:_="">
    <xsd:import namespace="http://schemas.microsoft.com/sharepoint/v3"/>
    <xsd:import namespace="ca90444b-2499-4fbc-a4dd-18e5f9b01131"/>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90444b-2499-4fbc-a4dd-18e5f9b01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7FB9E6-461C-417B-A736-4B75D36AC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90444b-2499-4fbc-a4dd-18e5f9b01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23B74F-BF8F-447D-BAFD-F19E1F371118}">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ca90444b-2499-4fbc-a4dd-18e5f9b01131"/>
    <ds:schemaRef ds:uri="http://www.w3.org/XML/1998/namespace"/>
  </ds:schemaRefs>
</ds:datastoreItem>
</file>

<file path=customXml/itemProps3.xml><?xml version="1.0" encoding="utf-8"?>
<ds:datastoreItem xmlns:ds="http://schemas.openxmlformats.org/officeDocument/2006/customXml" ds:itemID="{111AE120-181A-432A-A187-61CA21700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2492</TotalTime>
  <Words>2351</Words>
  <Application>Microsoft Office PowerPoint</Application>
  <PresentationFormat>Widescreen</PresentationFormat>
  <Paragraphs>473</Paragraphs>
  <Slides>54</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Calibri</vt:lpstr>
      <vt:lpstr>Roboto Medium</vt:lpstr>
      <vt:lpstr>Microsoft Sans Serif</vt:lpstr>
      <vt:lpstr>Arial</vt:lpstr>
      <vt:lpstr>Roboto</vt:lpstr>
      <vt:lpstr>Wingdings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Berkeley Department of Health, Housing, and Community Services</dc:title>
  <dc:creator>Katrina Wu</dc:creator>
  <cp:lastModifiedBy>Bates, Andrea</cp:lastModifiedBy>
  <cp:revision>90</cp:revision>
  <dcterms:created xsi:type="dcterms:W3CDTF">2021-07-28T21:45:22Z</dcterms:created>
  <dcterms:modified xsi:type="dcterms:W3CDTF">2023-04-28T17:10:57Z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1f8700e7-cf74-42b5-ab65-9a53dad71fa0</vt:lpwstr>
  </property>
  <property fmtid="{D5CDD505-2E9C-101B-9397-08002B2CF9AE}" pid="3" name="TitusCOBClassification">
    <vt:lpwstr>Public</vt:lpwstr>
  </property>
  <property fmtid="{D5CDD505-2E9C-101B-9397-08002B2CF9AE}" pid="4" name="TitusVisualMarking">
    <vt:lpwstr>No</vt:lpwstr>
  </property>
  <property fmtid="{D5CDD505-2E9C-101B-9397-08002B2CF9AE}" pid="5" name="ContentTypeId">
    <vt:lpwstr>0x01010008521A789A75584EB9B2B288EBEDA3B8</vt:lpwstr>
  </property>
</Properties>
</file>