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64"/>
  </p:notesMasterIdLst>
  <p:sldIdLst>
    <p:sldId id="321" r:id="rId5"/>
    <p:sldId id="322" r:id="rId6"/>
    <p:sldId id="333" r:id="rId7"/>
    <p:sldId id="423" r:id="rId8"/>
    <p:sldId id="334" r:id="rId9"/>
    <p:sldId id="336" r:id="rId10"/>
    <p:sldId id="335" r:id="rId11"/>
    <p:sldId id="337" r:id="rId12"/>
    <p:sldId id="339" r:id="rId13"/>
    <p:sldId id="338" r:id="rId14"/>
    <p:sldId id="341" r:id="rId15"/>
    <p:sldId id="418" r:id="rId16"/>
    <p:sldId id="355" r:id="rId17"/>
    <p:sldId id="340" r:id="rId18"/>
    <p:sldId id="342" r:id="rId19"/>
    <p:sldId id="346" r:id="rId20"/>
    <p:sldId id="410" r:id="rId21"/>
    <p:sldId id="411" r:id="rId22"/>
    <p:sldId id="347" r:id="rId23"/>
    <p:sldId id="435" r:id="rId24"/>
    <p:sldId id="420" r:id="rId25"/>
    <p:sldId id="350" r:id="rId26"/>
    <p:sldId id="358" r:id="rId27"/>
    <p:sldId id="440" r:id="rId28"/>
    <p:sldId id="359" r:id="rId29"/>
    <p:sldId id="360" r:id="rId30"/>
    <p:sldId id="362" r:id="rId31"/>
    <p:sldId id="363" r:id="rId32"/>
    <p:sldId id="419" r:id="rId33"/>
    <p:sldId id="367" r:id="rId34"/>
    <p:sldId id="417" r:id="rId35"/>
    <p:sldId id="371" r:id="rId36"/>
    <p:sldId id="421" r:id="rId37"/>
    <p:sldId id="375" r:id="rId38"/>
    <p:sldId id="377" r:id="rId39"/>
    <p:sldId id="378" r:id="rId40"/>
    <p:sldId id="379" r:id="rId41"/>
    <p:sldId id="370" r:id="rId42"/>
    <p:sldId id="380" r:id="rId43"/>
    <p:sldId id="409" r:id="rId44"/>
    <p:sldId id="382" r:id="rId45"/>
    <p:sldId id="383" r:id="rId46"/>
    <p:sldId id="384" r:id="rId47"/>
    <p:sldId id="436" r:id="rId48"/>
    <p:sldId id="385" r:id="rId49"/>
    <p:sldId id="386" r:id="rId50"/>
    <p:sldId id="437" r:id="rId51"/>
    <p:sldId id="388" r:id="rId52"/>
    <p:sldId id="389" r:id="rId53"/>
    <p:sldId id="425" r:id="rId54"/>
    <p:sldId id="429" r:id="rId55"/>
    <p:sldId id="439" r:id="rId56"/>
    <p:sldId id="441" r:id="rId57"/>
    <p:sldId id="424" r:id="rId58"/>
    <p:sldId id="433" r:id="rId59"/>
    <p:sldId id="428" r:id="rId60"/>
    <p:sldId id="434" r:id="rId61"/>
    <p:sldId id="390" r:id="rId62"/>
    <p:sldId id="331" r:id="rId63"/>
  </p:sldIdLst>
  <p:sldSz cx="12192000" cy="6858000"/>
  <p:notesSz cx="6858000" cy="9144000"/>
  <p:embeddedFontLst>
    <p:embeddedFont>
      <p:font typeface="Calibri" panose="020F0502020204030204" pitchFamily="34" charset="0"/>
      <p:regular r:id="rId65"/>
      <p:bold r:id="rId66"/>
      <p:italic r:id="rId67"/>
      <p:boldItalic r:id="rId68"/>
    </p:embeddedFont>
    <p:embeddedFont>
      <p:font typeface="Microsoft Sans Serif" panose="020B0604020202020204" pitchFamily="34" charset="0"/>
      <p:regular r:id="rId69"/>
    </p:embeddedFont>
    <p:embeddedFont>
      <p:font typeface="Roboto" panose="020B0604020202020204" charset="0"/>
      <p:regular r:id="rId70"/>
      <p:bold r:id="rId71"/>
      <p:italic r:id="rId72"/>
      <p:boldItalic r:id="rId73"/>
    </p:embeddedFont>
    <p:embeddedFont>
      <p:font typeface="Roboto Medium" panose="020B0604020202020204" charset="0"/>
      <p:regular r:id="rId74"/>
      <p:bold r:id="rId75"/>
      <p:italic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4176">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5" roundtripDataSignature="AMtx7mir/umyEE3xRpltK8du7/hriuYsE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latt, Karen" initials="KK" lastIdx="1" clrIdx="0">
    <p:extLst>
      <p:ext uri="{19B8F6BF-5375-455C-9EA6-DF929625EA0E}">
        <p15:presenceInfo xmlns:p15="http://schemas.microsoft.com/office/powerpoint/2012/main" userId="S-1-5-21-1827217304-2091263002-624655392-387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6E56DE-2C4E-4503-A47B-6EF7F9093A8B}">
  <a:tblStyle styleId="{3B6E56DE-2C4E-4503-A47B-6EF7F9093A8B}"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7E7E8"/>
          </a:solidFill>
        </a:fill>
      </a:tcStyle>
    </a:wholeTbl>
    <a:band1H>
      <a:tcTxStyle/>
      <a:tcStyle>
        <a:tcBdr/>
        <a:fill>
          <a:solidFill>
            <a:srgbClr val="CACBCD"/>
          </a:solidFill>
        </a:fill>
      </a:tcStyle>
    </a:band1H>
    <a:band2H>
      <a:tcTxStyle/>
      <a:tcStyle>
        <a:tcBdr/>
      </a:tcStyle>
    </a:band2H>
    <a:band1V>
      <a:tcTxStyle/>
      <a:tcStyle>
        <a:tcBdr/>
        <a:fill>
          <a:solidFill>
            <a:srgbClr val="CACB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06" autoAdjust="0"/>
    <p:restoredTop sz="94660"/>
  </p:normalViewPr>
  <p:slideViewPr>
    <p:cSldViewPr snapToGrid="0">
      <p:cViewPr varScale="1">
        <p:scale>
          <a:sx n="85" d="100"/>
          <a:sy n="85" d="100"/>
        </p:scale>
        <p:origin x="114" y="90"/>
      </p:cViewPr>
      <p:guideLst>
        <p:guide orient="horz" pos="2160"/>
        <p:guide pos="417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font" Target="fonts/font4.fntdata"/><Relationship Id="rId76" Type="http://schemas.openxmlformats.org/officeDocument/2006/relationships/font" Target="fonts/font12.fntdata"/><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font" Target="fonts/font10.fntdata"/><Relationship Id="rId5" Type="http://schemas.openxmlformats.org/officeDocument/2006/relationships/slide" Target="slides/slide1.xml"/><Relationship Id="rId61" Type="http://schemas.openxmlformats.org/officeDocument/2006/relationships/slide" Target="slides/slide57.xml"/><Relationship Id="rId95" Type="http://customschemas.google.com/relationships/presentationmetadata" Target="meta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font" Target="fonts/font9.fntdata"/><Relationship Id="rId9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77" Type="http://schemas.openxmlformats.org/officeDocument/2006/relationships/font" Target="fonts/font13.fntdata"/><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8.fntdata"/><Relationship Id="rId98"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75" Type="http://schemas.openxmlformats.org/officeDocument/2006/relationships/font" Target="fonts/font11.fntdata"/><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000000"/>
                </a:solidFill>
                <a:latin typeface="+mn-lt"/>
                <a:ea typeface="+mn-ea"/>
                <a:cs typeface="+mn-cs"/>
              </a:defRPr>
            </a:pPr>
            <a:r>
              <a:rPr lang="en-US">
                <a:solidFill>
                  <a:srgbClr val="000000"/>
                </a:solidFill>
              </a:rPr>
              <a:t>MHSA</a:t>
            </a:r>
          </a:p>
        </c:rich>
      </c:tx>
      <c:layout>
        <c:manualLayout>
          <c:xMode val="edge"/>
          <c:yMode val="edge"/>
          <c:x val="0.47038034182307042"/>
          <c:y val="2.4264437825261376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000000"/>
              </a:solidFill>
              <a:latin typeface="+mn-lt"/>
              <a:ea typeface="+mn-ea"/>
              <a:cs typeface="+mn-cs"/>
            </a:defRPr>
          </a:pPr>
          <a:endParaRPr lang="en-US"/>
        </a:p>
      </c:txPr>
    </c:title>
    <c:autoTitleDeleted val="0"/>
    <c:plotArea>
      <c:layout>
        <c:manualLayout>
          <c:layoutTarget val="inner"/>
          <c:xMode val="edge"/>
          <c:yMode val="edge"/>
          <c:x val="0.20345928163690238"/>
          <c:y val="0.10456046656170241"/>
          <c:w val="0.63607897296492821"/>
          <c:h val="0.81255231618446722"/>
        </c:manualLayout>
      </c:layout>
      <c:pieChart>
        <c:varyColors val="1"/>
        <c:ser>
          <c:idx val="0"/>
          <c:order val="0"/>
          <c:tx>
            <c:strRef>
              <c:f>Sheet1!$B$1</c:f>
              <c:strCache>
                <c:ptCount val="1"/>
                <c:pt idx="0">
                  <c:v>Column1</c:v>
                </c:pt>
              </c:strCache>
            </c:strRef>
          </c:tx>
          <c:dPt>
            <c:idx val="0"/>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1-DC40-4695-9BC2-A06DB6D5780E}"/>
              </c:ext>
            </c:extLst>
          </c:dPt>
          <c:dPt>
            <c:idx val="1"/>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2-DC40-4695-9BC2-A06DB6D5780E}"/>
              </c:ext>
            </c:extLst>
          </c:dPt>
          <c:dPt>
            <c:idx val="2"/>
            <c:bubble3D val="0"/>
            <c:spPr>
              <a:gradFill rotWithShape="1">
                <a:gsLst>
                  <a:gs pos="0">
                    <a:schemeClr val="accent6">
                      <a:tint val="100000"/>
                      <a:shade val="100000"/>
                      <a:satMod val="130000"/>
                    </a:schemeClr>
                  </a:gs>
                  <a:gs pos="100000">
                    <a:schemeClr val="accent6">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3-DC40-4695-9BC2-A06DB6D5780E}"/>
              </c:ext>
            </c:extLst>
          </c:dPt>
          <c:dPt>
            <c:idx val="3"/>
            <c:bubble3D val="0"/>
            <c:spPr>
              <a:gradFill rotWithShape="1">
                <a:gsLst>
                  <a:gs pos="0">
                    <a:schemeClr val="accent2">
                      <a:lumMod val="60000"/>
                      <a:tint val="100000"/>
                      <a:shade val="100000"/>
                      <a:satMod val="130000"/>
                    </a:schemeClr>
                  </a:gs>
                  <a:gs pos="100000">
                    <a:schemeClr val="accent2">
                      <a:lumMod val="6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c:ext xmlns:c16="http://schemas.microsoft.com/office/drawing/2014/chart" uri="{C3380CC4-5D6E-409C-BE32-E72D297353CC}">
                <c16:uniqueId val="{00000007-86E8-4343-9BBB-10466E5290CD}"/>
              </c:ext>
            </c:extLst>
          </c:dPt>
          <c:dLbls>
            <c:dLbl>
              <c:idx val="0"/>
              <c:layout>
                <c:manualLayout>
                  <c:x val="-0.29845424196491493"/>
                  <c:y val="-0.25365084748389449"/>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r>
                      <a:rPr lang="en-US" sz="2000" b="1" dirty="0"/>
                      <a:t>76%</a:t>
                    </a:r>
                  </a:p>
                  <a:p>
                    <a:pPr>
                      <a:defRPr sz="2000" b="1">
                        <a:solidFill>
                          <a:srgbClr val="000000"/>
                        </a:solidFill>
                      </a:defRPr>
                    </a:pPr>
                    <a:r>
                      <a:rPr lang="en-US" sz="2000" b="1" dirty="0"/>
                      <a:t>CSS</a:t>
                    </a:r>
                  </a:p>
                  <a:p>
                    <a:pPr>
                      <a:defRPr sz="2000" b="1">
                        <a:solidFill>
                          <a:srgbClr val="000000"/>
                        </a:solidFill>
                      </a:defRPr>
                    </a:pPr>
                    <a:endParaRPr lang="en-US" sz="2000" b="1"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7701862909730157"/>
                      <c:h val="0.20611869369787417"/>
                    </c:manualLayout>
                  </c15:layout>
                </c:ext>
                <c:ext xmlns:c16="http://schemas.microsoft.com/office/drawing/2014/chart" uri="{C3380CC4-5D6E-409C-BE32-E72D297353CC}">
                  <c16:uniqueId val="{00000001-DC40-4695-9BC2-A06DB6D5780E}"/>
                </c:ext>
              </c:extLst>
            </c:dLbl>
            <c:dLbl>
              <c:idx val="1"/>
              <c:layout>
                <c:manualLayout>
                  <c:x val="0.15615886098738727"/>
                  <c:y val="0.18037764768854309"/>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r>
                      <a:rPr lang="en-US"/>
                      <a:t>19%</a:t>
                    </a:r>
                  </a:p>
                  <a:p>
                    <a:pPr>
                      <a:defRPr sz="2000" b="1">
                        <a:solidFill>
                          <a:srgbClr val="000000"/>
                        </a:solidFill>
                      </a:defRPr>
                    </a:pPr>
                    <a:r>
                      <a:rPr lang="en-US"/>
                      <a:t>PEI</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4199658473173357"/>
                      <c:h val="0.15516856421053088"/>
                    </c:manualLayout>
                  </c15:layout>
                </c:ext>
                <c:ext xmlns:c16="http://schemas.microsoft.com/office/drawing/2014/chart" uri="{C3380CC4-5D6E-409C-BE32-E72D297353CC}">
                  <c16:uniqueId val="{00000002-DC40-4695-9BC2-A06DB6D5780E}"/>
                </c:ext>
              </c:extLst>
            </c:dLbl>
            <c:dLbl>
              <c:idx val="2"/>
              <c:layout>
                <c:manualLayout>
                  <c:x val="2.3493669588211766E-2"/>
                  <c:y val="0.13749445639913999"/>
                </c:manualLayout>
              </c:layout>
              <c:tx>
                <c:rich>
                  <a:bodyPr/>
                  <a:lstStyle/>
                  <a:p>
                    <a:r>
                      <a:rPr lang="en-US"/>
                      <a:t>5%</a:t>
                    </a:r>
                  </a:p>
                  <a:p>
                    <a:r>
                      <a:rPr lang="en-US"/>
                      <a:t>INN</a:t>
                    </a:r>
                  </a:p>
                </c:rich>
              </c:tx>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40-4695-9BC2-A06DB6D5780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CSS - 76%</c:v>
                </c:pt>
                <c:pt idx="1">
                  <c:v>PEI - 19%</c:v>
                </c:pt>
                <c:pt idx="2">
                  <c:v>INN - 5%</c:v>
                </c:pt>
              </c:strCache>
            </c:strRef>
          </c:cat>
          <c:val>
            <c:numRef>
              <c:f>Sheet1!$B$2:$B$5</c:f>
              <c:numCache>
                <c:formatCode>0%</c:formatCode>
                <c:ptCount val="4"/>
                <c:pt idx="0">
                  <c:v>0.76</c:v>
                </c:pt>
                <c:pt idx="1">
                  <c:v>0.1</c:v>
                </c:pt>
                <c:pt idx="2">
                  <c:v>0.05</c:v>
                </c:pt>
              </c:numCache>
            </c:numRef>
          </c:val>
          <c:extLst>
            <c:ext xmlns:c16="http://schemas.microsoft.com/office/drawing/2014/chart" uri="{C3380CC4-5D6E-409C-BE32-E72D297353CC}">
              <c16:uniqueId val="{00000000-DC40-4695-9BC2-A06DB6D5780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93616985682619791"/>
          <c:w val="0.99429918103810666"/>
          <c:h val="4.8654397281908401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accent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rgbClr val="000000"/>
                </a:solidFill>
                <a:latin typeface="+mn-lt"/>
                <a:ea typeface="+mn-ea"/>
                <a:cs typeface="+mn-cs"/>
              </a:defRPr>
            </a:pPr>
            <a:r>
              <a:rPr lang="en-US" sz="2000" dirty="0">
                <a:solidFill>
                  <a:srgbClr val="000000"/>
                </a:solidFill>
              </a:rPr>
              <a:t>BHSA</a:t>
            </a:r>
          </a:p>
        </c:rich>
      </c:tx>
      <c:layout>
        <c:manualLayout>
          <c:xMode val="edge"/>
          <c:yMode val="edge"/>
          <c:x val="0.43093122903350645"/>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rgbClr val="000000"/>
              </a:solidFill>
              <a:latin typeface="+mn-lt"/>
              <a:ea typeface="+mn-ea"/>
              <a:cs typeface="+mn-cs"/>
            </a:defRPr>
          </a:pPr>
          <a:endParaRPr lang="en-US"/>
        </a:p>
      </c:txPr>
    </c:title>
    <c:autoTitleDeleted val="0"/>
    <c:plotArea>
      <c:layout>
        <c:manualLayout>
          <c:layoutTarget val="inner"/>
          <c:xMode val="edge"/>
          <c:yMode val="edge"/>
          <c:x val="0.13050743036043713"/>
          <c:y val="8.9907703522622257E-2"/>
          <c:w val="0.75661755900988692"/>
          <c:h val="0.88183558965598219"/>
        </c:manualLayout>
      </c:layout>
      <c:pieChart>
        <c:varyColors val="1"/>
        <c:ser>
          <c:idx val="0"/>
          <c:order val="0"/>
          <c:tx>
            <c:strRef>
              <c:f>Sheet1!$B$1</c:f>
              <c:strCache>
                <c:ptCount val="1"/>
                <c:pt idx="0">
                  <c:v>Column1</c:v>
                </c:pt>
              </c:strCache>
            </c:strRef>
          </c:tx>
          <c:dPt>
            <c:idx val="0"/>
            <c:bubble3D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2A52-47CD-AACF-0874914987DB}"/>
              </c:ext>
            </c:extLst>
          </c:dPt>
          <c:dPt>
            <c:idx val="1"/>
            <c:bubble3D val="0"/>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2A52-47CD-AACF-0874914987DB}"/>
              </c:ext>
            </c:extLst>
          </c:dPt>
          <c:dPt>
            <c:idx val="2"/>
            <c:bubble3D val="0"/>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2A52-47CD-AACF-0874914987DB}"/>
              </c:ext>
            </c:extLst>
          </c:dPt>
          <c:dPt>
            <c:idx val="3"/>
            <c:bubble3D val="0"/>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2A52-47CD-AACF-0874914987DB}"/>
              </c:ext>
            </c:extLst>
          </c:dPt>
          <c:dLbls>
            <c:dLbl>
              <c:idx val="0"/>
              <c:layout>
                <c:manualLayout>
                  <c:x val="-0.19611170791559429"/>
                  <c:y val="0.17887749473650566"/>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r>
                      <a:rPr lang="en-US" b="1" dirty="0">
                        <a:solidFill>
                          <a:srgbClr val="000000"/>
                        </a:solidFill>
                      </a:rPr>
                      <a:t>35%</a:t>
                    </a:r>
                  </a:p>
                  <a:p>
                    <a:pPr>
                      <a:defRPr sz="2000" b="1">
                        <a:solidFill>
                          <a:srgbClr val="000000"/>
                        </a:solidFill>
                      </a:defRPr>
                    </a:pPr>
                    <a:r>
                      <a:rPr lang="en-US" b="1" dirty="0">
                        <a:solidFill>
                          <a:srgbClr val="000000"/>
                        </a:solidFill>
                      </a:rPr>
                      <a:t>FSP</a:t>
                    </a:r>
                  </a:p>
                  <a:p>
                    <a:pPr>
                      <a:defRPr sz="2000" b="1">
                        <a:solidFill>
                          <a:srgbClr val="000000"/>
                        </a:solidFill>
                      </a:defRPr>
                    </a:pPr>
                    <a:endParaRPr lang="en-US"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7419548538137541"/>
                      <c:h val="0.19779694774976897"/>
                    </c:manualLayout>
                  </c15:layout>
                </c:ext>
                <c:ext xmlns:c16="http://schemas.microsoft.com/office/drawing/2014/chart" uri="{C3380CC4-5D6E-409C-BE32-E72D297353CC}">
                  <c16:uniqueId val="{00000001-2A52-47CD-AACF-0874914987DB}"/>
                </c:ext>
              </c:extLst>
            </c:dLbl>
            <c:dLbl>
              <c:idx val="1"/>
              <c:layout>
                <c:manualLayout>
                  <c:x val="0.11304640313621295"/>
                  <c:y val="-9.8371639545909245E-2"/>
                </c:manualLayout>
              </c:layout>
              <c:tx>
                <c:rich>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r>
                      <a:rPr lang="en-US" sz="2000" b="1" dirty="0">
                        <a:solidFill>
                          <a:srgbClr val="000000"/>
                        </a:solidFill>
                      </a:rPr>
                      <a:t>35%</a:t>
                    </a:r>
                  </a:p>
                  <a:p>
                    <a:pPr>
                      <a:defRPr sz="2000" b="1">
                        <a:solidFill>
                          <a:srgbClr val="000000"/>
                        </a:solidFill>
                      </a:defRPr>
                    </a:pPr>
                    <a:r>
                      <a:rPr lang="en-US" sz="2000" b="1" dirty="0">
                        <a:solidFill>
                          <a:srgbClr val="000000"/>
                        </a:solidFill>
                      </a:rPr>
                      <a:t>BHSS   </a:t>
                    </a:r>
                  </a:p>
                  <a:p>
                    <a:pPr>
                      <a:defRPr sz="2000" b="1">
                        <a:solidFill>
                          <a:srgbClr val="000000"/>
                        </a:solidFill>
                      </a:defRPr>
                    </a:pPr>
                    <a:r>
                      <a:rPr lang="en-US" sz="2000" b="0" dirty="0">
                        <a:solidFill>
                          <a:srgbClr val="000000"/>
                        </a:solidFill>
                      </a:rPr>
                      <a:t>CSS non-FSP, EI, INN, WET, CFTN</a:t>
                    </a:r>
                  </a:p>
                  <a:p>
                    <a:pPr>
                      <a:defRPr sz="2000" b="1">
                        <a:solidFill>
                          <a:srgbClr val="000000"/>
                        </a:solidFill>
                      </a:defRPr>
                    </a:pPr>
                    <a:endParaRPr lang="en-US" sz="2000" dirty="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34651164405076562"/>
                      <c:h val="0.33631771622701562"/>
                    </c:manualLayout>
                  </c15:layout>
                </c:ext>
                <c:ext xmlns:c16="http://schemas.microsoft.com/office/drawing/2014/chart" uri="{C3380CC4-5D6E-409C-BE32-E72D297353CC}">
                  <c16:uniqueId val="{00000003-2A52-47CD-AACF-0874914987DB}"/>
                </c:ext>
              </c:extLst>
            </c:dLbl>
            <c:dLbl>
              <c:idx val="2"/>
              <c:tx>
                <c:rich>
                  <a:bodyPr rot="0" spcFirstLastPara="1" vertOverflow="clip" horzOverflow="clip" vert="horz" wrap="square" lIns="38100" tIns="19050" rIns="38100" bIns="19050" anchor="ctr" anchorCtr="1">
                    <a:spAutoFit/>
                  </a:bodyPr>
                  <a:lstStyle/>
                  <a:p>
                    <a:pPr>
                      <a:defRPr sz="2000" b="1" i="0" u="none" strike="noStrike" kern="1200" baseline="0">
                        <a:solidFill>
                          <a:srgbClr val="000000"/>
                        </a:solidFill>
                        <a:latin typeface="+mn-lt"/>
                        <a:ea typeface="+mn-ea"/>
                        <a:cs typeface="+mn-cs"/>
                      </a:defRPr>
                    </a:pPr>
                    <a:r>
                      <a:rPr lang="en-US" sz="2000" b="1" dirty="0">
                        <a:solidFill>
                          <a:srgbClr val="000000"/>
                        </a:solidFill>
                      </a:rPr>
                      <a:t>30% Housing</a:t>
                    </a:r>
                  </a:p>
                </c:rich>
              </c:tx>
              <c:spPr>
                <a:no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20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5-2A52-47CD-AACF-0874914987DB}"/>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rgbClr val="000000"/>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a:solidFill>
                    <a:schemeClr val="tx2">
                      <a:lumMod val="35000"/>
                      <a:lumOff val="65000"/>
                    </a:schemeClr>
                  </a:solidFill>
                </a:ln>
                <a:effectLst/>
              </c:spPr>
            </c:leaderLines>
            <c:extLst>
              <c:ext xmlns:c15="http://schemas.microsoft.com/office/drawing/2012/chart" uri="{CE6537A1-D6FC-4f65-9D91-7224C49458BB}"/>
            </c:extLst>
          </c:dLbls>
          <c:cat>
            <c:strRef>
              <c:f>Sheet1!$A$2:$A$5</c:f>
              <c:strCache>
                <c:ptCount val="3"/>
                <c:pt idx="0">
                  <c:v>FSP</c:v>
                </c:pt>
                <c:pt idx="1">
                  <c:v>BHSS</c:v>
                </c:pt>
                <c:pt idx="2">
                  <c:v>Housing</c:v>
                </c:pt>
              </c:strCache>
            </c:strRef>
          </c:cat>
          <c:val>
            <c:numRef>
              <c:f>Sheet1!$B$2:$B$5</c:f>
              <c:numCache>
                <c:formatCode>0%</c:formatCode>
                <c:ptCount val="4"/>
                <c:pt idx="0">
                  <c:v>0.35</c:v>
                </c:pt>
                <c:pt idx="1">
                  <c:v>0.35</c:v>
                </c:pt>
                <c:pt idx="2">
                  <c:v>0.3</c:v>
                </c:pt>
              </c:numCache>
            </c:numRef>
          </c:val>
          <c:extLst>
            <c:ext xmlns:c16="http://schemas.microsoft.com/office/drawing/2014/chart" uri="{C3380CC4-5D6E-409C-BE32-E72D297353CC}">
              <c16:uniqueId val="{00000008-2A52-47CD-AACF-0874914987D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9E55-4FCA-81EA-0BBC59EE5558}"/>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2-9E55-4FCA-81EA-0BBC59EE5558}"/>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2F78-453B-963E-A17844B8BC8B}"/>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2F78-453B-963E-A17844B8BC8B}"/>
              </c:ext>
            </c:extLst>
          </c:dPt>
          <c:dLbls>
            <c:dLbl>
              <c:idx val="0"/>
              <c:layout>
                <c:manualLayout>
                  <c:x val="-0.16171874999999999"/>
                  <c:y val="-0.31408558715888901"/>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fld id="{D30B9983-FBE9-4D83-8DF2-9D24586A5B40}" type="VALUE">
                      <a:rPr lang="en-US" sz="1600" smtClean="0">
                        <a:solidFill>
                          <a:srgbClr val="000000"/>
                        </a:solidFill>
                      </a:rPr>
                      <a:pPr>
                        <a:defRPr sz="1600"/>
                      </a:pPr>
                      <a:t>[VALUE]</a:t>
                    </a:fld>
                    <a:r>
                      <a:rPr lang="en-US" sz="1600" dirty="0">
                        <a:solidFill>
                          <a:srgbClr val="000000"/>
                        </a:solidFill>
                      </a:rPr>
                      <a:t> </a:t>
                    </a:r>
                  </a:p>
                  <a:p>
                    <a:pPr>
                      <a:defRPr sz="1600"/>
                    </a:pPr>
                    <a:r>
                      <a:rPr lang="en-US" sz="1600" dirty="0">
                        <a:solidFill>
                          <a:srgbClr val="000000"/>
                        </a:solidFill>
                      </a:rPr>
                      <a:t>Treatment</a:t>
                    </a:r>
                  </a:p>
                  <a:p>
                    <a:pPr>
                      <a:defRPr sz="1600"/>
                    </a:pPr>
                    <a:r>
                      <a:rPr lang="en-US" sz="1600" dirty="0">
                        <a:solidFill>
                          <a:srgbClr val="000000"/>
                        </a:solidFill>
                      </a:rPr>
                      <a:t>Facilities</a:t>
                    </a:r>
                  </a:p>
                  <a:p>
                    <a:pPr>
                      <a:defRPr sz="1600"/>
                    </a:pPr>
                    <a:r>
                      <a:rPr lang="en-US" sz="1600" dirty="0">
                        <a:solidFill>
                          <a:srgbClr val="000000"/>
                        </a:solidFill>
                      </a:rPr>
                      <a:t>Residential</a:t>
                    </a:r>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4531250000000001"/>
                      <c:h val="0.28917447831359538"/>
                    </c:manualLayout>
                  </c15:layout>
                  <c15:dlblFieldTable/>
                  <c15:showDataLabelsRange val="0"/>
                </c:ext>
                <c:ext xmlns:c16="http://schemas.microsoft.com/office/drawing/2014/chart" uri="{C3380CC4-5D6E-409C-BE32-E72D297353CC}">
                  <c16:uniqueId val="{00000001-9E55-4FCA-81EA-0BBC59EE5558}"/>
                </c:ext>
              </c:extLst>
            </c:dLbl>
            <c:dLbl>
              <c:idx val="1"/>
              <c:layout>
                <c:manualLayout>
                  <c:x val="0.18980019685039368"/>
                  <c:y val="0.16093713730347947"/>
                </c:manualLayout>
              </c:layout>
              <c:tx>
                <c:rich>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fld id="{D36EE37B-81FA-435A-BF0E-6BB27082D5A2}" type="VALUE">
                      <a:rPr lang="en-US" sz="1600" smtClean="0">
                        <a:solidFill>
                          <a:srgbClr val="000000"/>
                        </a:solidFill>
                      </a:rPr>
                      <a:pPr>
                        <a:defRPr sz="1600">
                          <a:solidFill>
                            <a:srgbClr val="000000"/>
                          </a:solidFill>
                        </a:defRPr>
                      </a:pPr>
                      <a:t>[VALUE]</a:t>
                    </a:fld>
                    <a:endParaRPr lang="en-US" sz="1600" dirty="0">
                      <a:solidFill>
                        <a:srgbClr val="000000"/>
                      </a:solidFill>
                    </a:endParaRPr>
                  </a:p>
                  <a:p>
                    <a:pPr>
                      <a:defRPr sz="1600">
                        <a:solidFill>
                          <a:srgbClr val="000000"/>
                        </a:solidFill>
                      </a:defRPr>
                    </a:pPr>
                    <a:r>
                      <a:rPr lang="en-US" sz="1600" baseline="0" dirty="0">
                        <a:solidFill>
                          <a:srgbClr val="000000"/>
                        </a:solidFill>
                      </a:rPr>
                      <a:t>Supportive</a:t>
                    </a:r>
                  </a:p>
                  <a:p>
                    <a:pPr>
                      <a:defRPr sz="1600">
                        <a:solidFill>
                          <a:srgbClr val="000000"/>
                        </a:solidFill>
                      </a:defRPr>
                    </a:pPr>
                    <a:r>
                      <a:rPr lang="en-US" sz="1600" baseline="0" dirty="0">
                        <a:solidFill>
                          <a:srgbClr val="000000"/>
                        </a:solidFill>
                      </a:rPr>
                      <a:t>Housing</a:t>
                    </a:r>
                  </a:p>
                  <a:p>
                    <a:pPr>
                      <a:defRPr sz="1600">
                        <a:solidFill>
                          <a:srgbClr val="000000"/>
                        </a:solidFill>
                      </a:defRPr>
                    </a:pPr>
                    <a:endParaRPr lang="en-US"/>
                  </a:p>
                </c:rich>
              </c:tx>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rgbClr val="000000"/>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7335150098425195"/>
                      <c:h val="0.18944326694246966"/>
                    </c:manualLayout>
                  </c15:layout>
                  <c15:dlblFieldTable/>
                  <c15:showDataLabelsRange val="0"/>
                </c:ext>
                <c:ext xmlns:c16="http://schemas.microsoft.com/office/drawing/2014/chart" uri="{C3380CC4-5D6E-409C-BE32-E72D297353CC}">
                  <c16:uniqueId val="{00000002-9E55-4FCA-81EA-0BBC59EE5558}"/>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2"/>
                <c:pt idx="0">
                  <c:v>Tx Facilities/Residential -4.393</c:v>
                </c:pt>
                <c:pt idx="1">
                  <c:v>Supportive Housing  -1.987</c:v>
                </c:pt>
              </c:strCache>
            </c:strRef>
          </c:cat>
          <c:val>
            <c:numRef>
              <c:f>Sheet1!$B$2:$B$5</c:f>
              <c:numCache>
                <c:formatCode>General</c:formatCode>
                <c:ptCount val="4"/>
                <c:pt idx="0">
                  <c:v>4.3929999999999998</c:v>
                </c:pt>
                <c:pt idx="1">
                  <c:v>1.9870000000000001</c:v>
                </c:pt>
              </c:numCache>
            </c:numRef>
          </c:val>
          <c:extLst>
            <c:ext xmlns:c16="http://schemas.microsoft.com/office/drawing/2014/chart" uri="{C3380CC4-5D6E-409C-BE32-E72D297353CC}">
              <c16:uniqueId val="{00000000-9E55-4FCA-81EA-0BBC59EE5558}"/>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layout>
        <c:manualLayout>
          <c:xMode val="edge"/>
          <c:yMode val="edge"/>
          <c:x val="7.9972317913385826E-2"/>
          <c:y val="0.91818282399442896"/>
          <c:w val="0.88068036417322837"/>
          <c:h val="6.5286349919840683E-2"/>
        </c:manualLayout>
      </c:layout>
      <c:overlay val="0"/>
      <c:spPr>
        <a:noFill/>
        <a:ln>
          <a:noFill/>
        </a:ln>
        <a:effectLst/>
      </c:spPr>
      <c:txPr>
        <a:bodyPr rot="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5">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E3D2C-E98E-47EF-BEFD-7734005A9102}" type="doc">
      <dgm:prSet loTypeId="urn:microsoft.com/office/officeart/2005/8/layout/pyramid4" loCatId="pyramid" qsTypeId="urn:microsoft.com/office/officeart/2005/8/quickstyle/simple1" qsCatId="simple" csTypeId="urn:microsoft.com/office/officeart/2005/8/colors/accent1_2" csCatId="accent1" phldr="1"/>
      <dgm:spPr/>
      <dgm:t>
        <a:bodyPr/>
        <a:lstStyle/>
        <a:p>
          <a:endParaRPr lang="en-US"/>
        </a:p>
      </dgm:t>
    </dgm:pt>
    <dgm:pt modelId="{BB970E8B-1C87-444B-A318-F1FD8632611E}">
      <dgm:prSet phldrT="[Text]"/>
      <dgm:spPr/>
      <dgm:t>
        <a:bodyPr/>
        <a:lstStyle/>
        <a:p>
          <a:r>
            <a:rPr lang="en-US"/>
            <a:t>Community Input</a:t>
          </a:r>
          <a:endParaRPr lang="en-US" dirty="0"/>
        </a:p>
      </dgm:t>
    </dgm:pt>
    <dgm:pt modelId="{053F32EC-3EBC-49E8-BD53-A12E388E5A15}" type="parTrans" cxnId="{DC5B2C64-0481-4D61-9DB7-1FF2D43D37DC}">
      <dgm:prSet/>
      <dgm:spPr/>
      <dgm:t>
        <a:bodyPr/>
        <a:lstStyle/>
        <a:p>
          <a:endParaRPr lang="en-US"/>
        </a:p>
      </dgm:t>
    </dgm:pt>
    <dgm:pt modelId="{C8841903-C1F3-43C3-9217-B12BD2979F98}" type="sibTrans" cxnId="{DC5B2C64-0481-4D61-9DB7-1FF2D43D37DC}">
      <dgm:prSet/>
      <dgm:spPr/>
      <dgm:t>
        <a:bodyPr/>
        <a:lstStyle/>
        <a:p>
          <a:endParaRPr lang="en-US"/>
        </a:p>
      </dgm:t>
    </dgm:pt>
    <dgm:pt modelId="{5809B48B-8C72-4D92-B339-C9195A689D1F}">
      <dgm:prSet phldrT="[Text]"/>
      <dgm:spPr/>
      <dgm:t>
        <a:bodyPr/>
        <a:lstStyle/>
        <a:p>
          <a:r>
            <a:rPr lang="en-US"/>
            <a:t>MHSA Advisory</a:t>
          </a:r>
        </a:p>
        <a:p>
          <a:r>
            <a:rPr lang="en-US"/>
            <a:t>Committee</a:t>
          </a:r>
        </a:p>
        <a:p>
          <a:r>
            <a:rPr lang="en-US"/>
            <a:t>Input </a:t>
          </a:r>
          <a:endParaRPr lang="en-US" dirty="0"/>
        </a:p>
      </dgm:t>
    </dgm:pt>
    <dgm:pt modelId="{5431219C-3385-440B-808B-0972033C129A}" type="parTrans" cxnId="{A0581FF9-6FE1-4418-B500-8F7FD4C4AE35}">
      <dgm:prSet/>
      <dgm:spPr/>
      <dgm:t>
        <a:bodyPr/>
        <a:lstStyle/>
        <a:p>
          <a:endParaRPr lang="en-US"/>
        </a:p>
      </dgm:t>
    </dgm:pt>
    <dgm:pt modelId="{D999B33B-BF96-485D-B53B-A4E1A16F2F6A}" type="sibTrans" cxnId="{A0581FF9-6FE1-4418-B500-8F7FD4C4AE35}">
      <dgm:prSet/>
      <dgm:spPr/>
      <dgm:t>
        <a:bodyPr/>
        <a:lstStyle/>
        <a:p>
          <a:endParaRPr lang="en-US"/>
        </a:p>
      </dgm:t>
    </dgm:pt>
    <dgm:pt modelId="{A064B3FF-13EA-46F1-9C32-0022C24C7847}">
      <dgm:prSet phldrT="[Text]"/>
      <dgm:spPr/>
      <dgm:t>
        <a:bodyPr/>
        <a:lstStyle/>
        <a:p>
          <a:r>
            <a:rPr lang="en-US"/>
            <a:t>Staff Input</a:t>
          </a:r>
          <a:endParaRPr lang="en-US" dirty="0"/>
        </a:p>
      </dgm:t>
    </dgm:pt>
    <dgm:pt modelId="{42B05ABE-1FD8-41A7-89FA-4542FEC38067}" type="parTrans" cxnId="{8B5351F7-9795-43BA-A6E5-DDCE7ED751B3}">
      <dgm:prSet/>
      <dgm:spPr/>
      <dgm:t>
        <a:bodyPr/>
        <a:lstStyle/>
        <a:p>
          <a:endParaRPr lang="en-US"/>
        </a:p>
      </dgm:t>
    </dgm:pt>
    <dgm:pt modelId="{FBC91795-5B3D-4F6B-AADC-2B6699DFDDE7}" type="sibTrans" cxnId="{8B5351F7-9795-43BA-A6E5-DDCE7ED751B3}">
      <dgm:prSet/>
      <dgm:spPr/>
      <dgm:t>
        <a:bodyPr/>
        <a:lstStyle/>
        <a:p>
          <a:endParaRPr lang="en-US"/>
        </a:p>
      </dgm:t>
    </dgm:pt>
    <dgm:pt modelId="{0136C42E-82B0-4FAD-B5C9-33F5578417D5}">
      <dgm:prSet phldrT="[Text]"/>
      <dgm:spPr/>
      <dgm:t>
        <a:bodyPr/>
        <a:lstStyle/>
        <a:p>
          <a:r>
            <a:rPr lang="en-US"/>
            <a:t>Department &amp; Division </a:t>
          </a:r>
          <a:endParaRPr lang="en-US" dirty="0"/>
        </a:p>
      </dgm:t>
    </dgm:pt>
    <dgm:pt modelId="{1118341B-CE5A-489D-9BFC-D7FA2EE43817}" type="sibTrans" cxnId="{9DBC3F0B-D3EE-4932-B3F2-A38DF38B8045}">
      <dgm:prSet/>
      <dgm:spPr/>
      <dgm:t>
        <a:bodyPr/>
        <a:lstStyle/>
        <a:p>
          <a:endParaRPr lang="en-US"/>
        </a:p>
      </dgm:t>
    </dgm:pt>
    <dgm:pt modelId="{064B9202-BD44-498E-B65C-9FC389A49502}" type="parTrans" cxnId="{9DBC3F0B-D3EE-4932-B3F2-A38DF38B8045}">
      <dgm:prSet/>
      <dgm:spPr/>
      <dgm:t>
        <a:bodyPr/>
        <a:lstStyle/>
        <a:p>
          <a:endParaRPr lang="en-US"/>
        </a:p>
      </dgm:t>
    </dgm:pt>
    <dgm:pt modelId="{52B8EC4F-A692-4367-A60F-B44C767646FA}" type="pres">
      <dgm:prSet presAssocID="{F78E3D2C-E98E-47EF-BEFD-7734005A9102}" presName="compositeShape" presStyleCnt="0">
        <dgm:presLayoutVars>
          <dgm:chMax val="9"/>
          <dgm:dir/>
          <dgm:resizeHandles val="exact"/>
        </dgm:presLayoutVars>
      </dgm:prSet>
      <dgm:spPr/>
    </dgm:pt>
    <dgm:pt modelId="{C0E39D98-D130-461A-BCD3-461FD650BE4E}" type="pres">
      <dgm:prSet presAssocID="{F78E3D2C-E98E-47EF-BEFD-7734005A9102}" presName="triangle1" presStyleLbl="node1" presStyleIdx="0" presStyleCnt="4">
        <dgm:presLayoutVars>
          <dgm:bulletEnabled val="1"/>
        </dgm:presLayoutVars>
      </dgm:prSet>
      <dgm:spPr/>
    </dgm:pt>
    <dgm:pt modelId="{434BFCA4-B076-4302-9360-D2E66C92CBD2}" type="pres">
      <dgm:prSet presAssocID="{F78E3D2C-E98E-47EF-BEFD-7734005A9102}" presName="triangle2" presStyleLbl="node1" presStyleIdx="1" presStyleCnt="4">
        <dgm:presLayoutVars>
          <dgm:bulletEnabled val="1"/>
        </dgm:presLayoutVars>
      </dgm:prSet>
      <dgm:spPr/>
    </dgm:pt>
    <dgm:pt modelId="{854FAFD2-A258-4308-B761-AD6FA86728D2}" type="pres">
      <dgm:prSet presAssocID="{F78E3D2C-E98E-47EF-BEFD-7734005A9102}" presName="triangle3" presStyleLbl="node1" presStyleIdx="2" presStyleCnt="4">
        <dgm:presLayoutVars>
          <dgm:bulletEnabled val="1"/>
        </dgm:presLayoutVars>
      </dgm:prSet>
      <dgm:spPr/>
    </dgm:pt>
    <dgm:pt modelId="{ED471284-FF0E-47F5-81B6-461F4E504630}" type="pres">
      <dgm:prSet presAssocID="{F78E3D2C-E98E-47EF-BEFD-7734005A9102}" presName="triangle4" presStyleLbl="node1" presStyleIdx="3" presStyleCnt="4">
        <dgm:presLayoutVars>
          <dgm:bulletEnabled val="1"/>
        </dgm:presLayoutVars>
      </dgm:prSet>
      <dgm:spPr/>
    </dgm:pt>
  </dgm:ptLst>
  <dgm:cxnLst>
    <dgm:cxn modelId="{9DBC3F0B-D3EE-4932-B3F2-A38DF38B8045}" srcId="{F78E3D2C-E98E-47EF-BEFD-7734005A9102}" destId="{0136C42E-82B0-4FAD-B5C9-33F5578417D5}" srcOrd="0" destOrd="0" parTransId="{064B9202-BD44-498E-B65C-9FC389A49502}" sibTransId="{1118341B-CE5A-489D-9BFC-D7FA2EE43817}"/>
    <dgm:cxn modelId="{2560A917-87F2-1446-AE44-C2FCFDEE9CCF}" type="presOf" srcId="{F78E3D2C-E98E-47EF-BEFD-7734005A9102}" destId="{52B8EC4F-A692-4367-A60F-B44C767646FA}" srcOrd="0" destOrd="0" presId="urn:microsoft.com/office/officeart/2005/8/layout/pyramid4"/>
    <dgm:cxn modelId="{4A26273F-582A-0E4F-B1A2-9B3A609C4B3D}" type="presOf" srcId="{5809B48B-8C72-4D92-B339-C9195A689D1F}" destId="{854FAFD2-A258-4308-B761-AD6FA86728D2}" srcOrd="0" destOrd="0" presId="urn:microsoft.com/office/officeart/2005/8/layout/pyramid4"/>
    <dgm:cxn modelId="{DC5B2C64-0481-4D61-9DB7-1FF2D43D37DC}" srcId="{F78E3D2C-E98E-47EF-BEFD-7734005A9102}" destId="{BB970E8B-1C87-444B-A318-F1FD8632611E}" srcOrd="1" destOrd="0" parTransId="{053F32EC-3EBC-49E8-BD53-A12E388E5A15}" sibTransId="{C8841903-C1F3-43C3-9217-B12BD2979F98}"/>
    <dgm:cxn modelId="{A5E53378-A28C-E944-9E12-A9C4A2C20FDA}" type="presOf" srcId="{BB970E8B-1C87-444B-A318-F1FD8632611E}" destId="{434BFCA4-B076-4302-9360-D2E66C92CBD2}" srcOrd="0" destOrd="0" presId="urn:microsoft.com/office/officeart/2005/8/layout/pyramid4"/>
    <dgm:cxn modelId="{410F0E59-C6BD-144E-A5AA-BFF376135A3F}" type="presOf" srcId="{A064B3FF-13EA-46F1-9C32-0022C24C7847}" destId="{ED471284-FF0E-47F5-81B6-461F4E504630}" srcOrd="0" destOrd="0" presId="urn:microsoft.com/office/officeart/2005/8/layout/pyramid4"/>
    <dgm:cxn modelId="{04C1267D-33A7-0D4D-A299-BB19CA8CA0B1}" type="presOf" srcId="{0136C42E-82B0-4FAD-B5C9-33F5578417D5}" destId="{C0E39D98-D130-461A-BCD3-461FD650BE4E}" srcOrd="0" destOrd="0" presId="urn:microsoft.com/office/officeart/2005/8/layout/pyramid4"/>
    <dgm:cxn modelId="{8B5351F7-9795-43BA-A6E5-DDCE7ED751B3}" srcId="{F78E3D2C-E98E-47EF-BEFD-7734005A9102}" destId="{A064B3FF-13EA-46F1-9C32-0022C24C7847}" srcOrd="3" destOrd="0" parTransId="{42B05ABE-1FD8-41A7-89FA-4542FEC38067}" sibTransId="{FBC91795-5B3D-4F6B-AADC-2B6699DFDDE7}"/>
    <dgm:cxn modelId="{A0581FF9-6FE1-4418-B500-8F7FD4C4AE35}" srcId="{F78E3D2C-E98E-47EF-BEFD-7734005A9102}" destId="{5809B48B-8C72-4D92-B339-C9195A689D1F}" srcOrd="2" destOrd="0" parTransId="{5431219C-3385-440B-808B-0972033C129A}" sibTransId="{D999B33B-BF96-485D-B53B-A4E1A16F2F6A}"/>
    <dgm:cxn modelId="{C6751217-5A2E-A24C-8EE9-0F66E898C891}" type="presParOf" srcId="{52B8EC4F-A692-4367-A60F-B44C767646FA}" destId="{C0E39D98-D130-461A-BCD3-461FD650BE4E}" srcOrd="0" destOrd="0" presId="urn:microsoft.com/office/officeart/2005/8/layout/pyramid4"/>
    <dgm:cxn modelId="{6E25B2C1-C414-1246-9A58-48C49853A4FC}" type="presParOf" srcId="{52B8EC4F-A692-4367-A60F-B44C767646FA}" destId="{434BFCA4-B076-4302-9360-D2E66C92CBD2}" srcOrd="1" destOrd="0" presId="urn:microsoft.com/office/officeart/2005/8/layout/pyramid4"/>
    <dgm:cxn modelId="{46E10058-EE4D-8147-82A4-2D498532473F}" type="presParOf" srcId="{52B8EC4F-A692-4367-A60F-B44C767646FA}" destId="{854FAFD2-A258-4308-B761-AD6FA86728D2}" srcOrd="2" destOrd="0" presId="urn:microsoft.com/office/officeart/2005/8/layout/pyramid4"/>
    <dgm:cxn modelId="{40F9FD18-E891-044E-91C6-C61720763E24}" type="presParOf" srcId="{52B8EC4F-A692-4367-A60F-B44C767646FA}" destId="{ED471284-FF0E-47F5-81B6-461F4E504630}"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A923BB-8682-49C4-B636-B173C6B6398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8B670D4-B9E8-4BDE-9F6E-0A8C4617CB8F}">
      <dgm:prSet phldrT="[Text]" custT="1"/>
      <dgm:spPr/>
      <dgm:t>
        <a:bodyPr/>
        <a:lstStyle/>
        <a:p>
          <a:r>
            <a:rPr lang="en-US" sz="2000" b="1" spc="-25" dirty="0">
              <a:solidFill>
                <a:srgbClr val="FFFFFF"/>
              </a:solidFill>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p>
          <a:r>
            <a:rPr lang="en-US" sz="2000" dirty="0">
              <a:solidFill>
                <a:srgbClr val="FFFFFF"/>
              </a:solidFill>
              <a:latin typeface="Arial" panose="020B0604020202020204" pitchFamily="34" charset="0"/>
              <a:cs typeface="Arial" panose="020B0604020202020204" pitchFamily="34" charset="0"/>
            </a:rPr>
            <a:t>Housing</a:t>
          </a:r>
          <a:r>
            <a:rPr lang="en-US" sz="2000" spc="-35" dirty="0">
              <a:solidFill>
                <a:srgbClr val="FFFFFF"/>
              </a:solidFill>
              <a:latin typeface="Arial" panose="020B0604020202020204" pitchFamily="34" charset="0"/>
              <a:cs typeface="Arial" panose="020B0604020202020204" pitchFamily="34" charset="0"/>
            </a:rPr>
            <a:t> </a:t>
          </a:r>
          <a:r>
            <a:rPr lang="en-US" sz="2000" spc="-10" dirty="0">
              <a:solidFill>
                <a:srgbClr val="FFFFFF"/>
              </a:solidFill>
              <a:latin typeface="Arial" panose="020B0604020202020204" pitchFamily="34" charset="0"/>
              <a:cs typeface="Arial" panose="020B0604020202020204" pitchFamily="34" charset="0"/>
            </a:rPr>
            <a:t>Interventions</a:t>
          </a:r>
          <a:endParaRPr lang="en-US" sz="2000" dirty="0">
            <a:latin typeface="Arial" panose="020B0604020202020204" pitchFamily="34" charset="0"/>
            <a:cs typeface="Arial" panose="020B0604020202020204" pitchFamily="34" charset="0"/>
          </a:endParaRPr>
        </a:p>
      </dgm:t>
    </dgm:pt>
    <dgm:pt modelId="{3070AA04-DDE4-488F-81FD-A3623A32CBAA}" type="parTrans" cxnId="{D9E57309-3D8D-4F7D-B253-9DD2E8C429C2}">
      <dgm:prSet/>
      <dgm:spPr/>
      <dgm:t>
        <a:bodyPr/>
        <a:lstStyle/>
        <a:p>
          <a:endParaRPr lang="en-US"/>
        </a:p>
      </dgm:t>
    </dgm:pt>
    <dgm:pt modelId="{0FCE6738-A525-46E5-B564-79530DBEE156}" type="sibTrans" cxnId="{D9E57309-3D8D-4F7D-B253-9DD2E8C429C2}">
      <dgm:prSet/>
      <dgm:spPr/>
      <dgm:t>
        <a:bodyPr/>
        <a:lstStyle/>
        <a:p>
          <a:endParaRPr lang="en-US"/>
        </a:p>
      </dgm:t>
    </dgm:pt>
    <dgm:pt modelId="{FAD19F55-B01F-4CC6-9FBB-4D31461EFC8C}">
      <dgm:prSet phldrT="[Text]" custT="1"/>
      <dgm:spPr/>
      <dgm:t>
        <a:bodyPr/>
        <a:lstStyle/>
        <a:p>
          <a:r>
            <a:rPr lang="en-US" sz="1800" spc="-10" dirty="0">
              <a:latin typeface="Arial" panose="020B0604020202020204" pitchFamily="34" charset="0"/>
              <a:cs typeface="Arial" panose="020B0604020202020204" pitchFamily="34" charset="0"/>
            </a:rPr>
            <a:t>Rental</a:t>
          </a:r>
          <a:r>
            <a:rPr lang="en-US" sz="1800" spc="-7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subsidies</a:t>
          </a:r>
          <a:endParaRPr lang="en-US" sz="1800" dirty="0">
            <a:latin typeface="Arial" panose="020B0604020202020204" pitchFamily="34" charset="0"/>
            <a:cs typeface="Arial" panose="020B0604020202020204" pitchFamily="34" charset="0"/>
          </a:endParaRPr>
        </a:p>
      </dgm:t>
    </dgm:pt>
    <dgm:pt modelId="{DB09F434-E567-4432-885B-B6293D98E369}" type="parTrans" cxnId="{23525F55-4AD0-4E3C-A4D0-86351BA9779C}">
      <dgm:prSet/>
      <dgm:spPr/>
      <dgm:t>
        <a:bodyPr/>
        <a:lstStyle/>
        <a:p>
          <a:endParaRPr lang="en-US"/>
        </a:p>
      </dgm:t>
    </dgm:pt>
    <dgm:pt modelId="{716914D0-0F0C-4ADA-BE7E-4DBDE15E8D05}" type="sibTrans" cxnId="{23525F55-4AD0-4E3C-A4D0-86351BA9779C}">
      <dgm:prSet/>
      <dgm:spPr/>
      <dgm:t>
        <a:bodyPr/>
        <a:lstStyle/>
        <a:p>
          <a:endParaRPr lang="en-US"/>
        </a:p>
      </dgm:t>
    </dgm:pt>
    <dgm:pt modelId="{ADE76EF3-B8DA-48D0-B17F-162D68367443}">
      <dgm:prSet phldrT="[Text]" custT="1"/>
      <dgm:spPr/>
      <dgm:t>
        <a:bodyPr/>
        <a:lstStyle/>
        <a:p>
          <a:r>
            <a:rPr lang="en-US" sz="2000" b="1" spc="-25" dirty="0">
              <a:solidFill>
                <a:srgbClr val="FFFFFF"/>
              </a:solidFill>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p>
          <a:r>
            <a:rPr lang="en-US" sz="2000" dirty="0">
              <a:solidFill>
                <a:srgbClr val="FFFFFF"/>
              </a:solidFill>
              <a:latin typeface="Arial" panose="020B0604020202020204" pitchFamily="34" charset="0"/>
              <a:cs typeface="Arial" panose="020B0604020202020204" pitchFamily="34" charset="0"/>
            </a:rPr>
            <a:t>Full-Service</a:t>
          </a:r>
          <a:r>
            <a:rPr lang="en-US" sz="2000" spc="-35" dirty="0">
              <a:solidFill>
                <a:srgbClr val="FFFFFF"/>
              </a:solidFill>
              <a:latin typeface="Arial" panose="020B0604020202020204" pitchFamily="34" charset="0"/>
              <a:cs typeface="Arial" panose="020B0604020202020204" pitchFamily="34" charset="0"/>
            </a:rPr>
            <a:t> </a:t>
          </a:r>
          <a:r>
            <a:rPr lang="en-US" sz="2000" spc="-10" dirty="0">
              <a:solidFill>
                <a:srgbClr val="FFFFFF"/>
              </a:solidFill>
              <a:latin typeface="Arial" panose="020B0604020202020204" pitchFamily="34" charset="0"/>
              <a:cs typeface="Arial" panose="020B0604020202020204" pitchFamily="34" charset="0"/>
            </a:rPr>
            <a:t>Partnerships</a:t>
          </a:r>
          <a:r>
            <a:rPr lang="en-US" sz="2000" spc="-30" dirty="0">
              <a:solidFill>
                <a:srgbClr val="FFFFFF"/>
              </a:solidFill>
              <a:latin typeface="Arial" panose="020B0604020202020204" pitchFamily="34" charset="0"/>
              <a:cs typeface="Arial" panose="020B0604020202020204" pitchFamily="34" charset="0"/>
            </a:rPr>
            <a:t> </a:t>
          </a:r>
          <a:r>
            <a:rPr lang="en-US" sz="2000" spc="-20" dirty="0">
              <a:solidFill>
                <a:srgbClr val="FFFFFF"/>
              </a:solidFill>
              <a:latin typeface="Arial" panose="020B0604020202020204" pitchFamily="34" charset="0"/>
              <a:cs typeface="Arial" panose="020B0604020202020204" pitchFamily="34" charset="0"/>
            </a:rPr>
            <a:t>(FSP)</a:t>
          </a:r>
          <a:endParaRPr lang="en-US" sz="2000" dirty="0">
            <a:latin typeface="Arial" panose="020B0604020202020204" pitchFamily="34" charset="0"/>
            <a:cs typeface="Arial" panose="020B0604020202020204" pitchFamily="34" charset="0"/>
          </a:endParaRPr>
        </a:p>
      </dgm:t>
    </dgm:pt>
    <dgm:pt modelId="{A64741A1-FB1F-47D9-B60D-F59AB25069CF}" type="parTrans" cxnId="{054BC6B7-4BF1-453F-8ACB-F6361E85C44A}">
      <dgm:prSet/>
      <dgm:spPr/>
      <dgm:t>
        <a:bodyPr/>
        <a:lstStyle/>
        <a:p>
          <a:endParaRPr lang="en-US"/>
        </a:p>
      </dgm:t>
    </dgm:pt>
    <dgm:pt modelId="{0B43CB59-135B-4E6C-83AC-DD2F224966FB}" type="sibTrans" cxnId="{054BC6B7-4BF1-453F-8ACB-F6361E85C44A}">
      <dgm:prSet/>
      <dgm:spPr/>
      <dgm:t>
        <a:bodyPr/>
        <a:lstStyle/>
        <a:p>
          <a:endParaRPr lang="en-US"/>
        </a:p>
      </dgm:t>
    </dgm:pt>
    <dgm:pt modelId="{1E104E68-B188-4CBD-854E-F6116427458E}">
      <dgm:prSet phldrT="[Text]" custT="1"/>
      <dgm:spPr/>
      <dgm:t>
        <a:bodyPr/>
        <a:lstStyle/>
        <a:p>
          <a:r>
            <a:rPr lang="en-US" sz="1800" dirty="0">
              <a:latin typeface="Arial" panose="020B0604020202020204" pitchFamily="34" charset="0"/>
              <a:cs typeface="Arial" panose="020B0604020202020204" pitchFamily="34" charset="0"/>
            </a:rPr>
            <a:t>Mental</a:t>
          </a:r>
          <a:r>
            <a:rPr lang="en-US" sz="1800" spc="-8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health</a:t>
          </a:r>
          <a:endParaRPr lang="en-US" sz="1800" dirty="0">
            <a:latin typeface="Arial" panose="020B0604020202020204" pitchFamily="34" charset="0"/>
            <a:cs typeface="Arial" panose="020B0604020202020204" pitchFamily="34" charset="0"/>
          </a:endParaRPr>
        </a:p>
      </dgm:t>
    </dgm:pt>
    <dgm:pt modelId="{11805E53-ABA5-4115-B486-531DB6BDBCE1}" type="parTrans" cxnId="{AFEF66AC-AB42-4FFF-9507-AEE6DC8A8057}">
      <dgm:prSet/>
      <dgm:spPr/>
      <dgm:t>
        <a:bodyPr/>
        <a:lstStyle/>
        <a:p>
          <a:endParaRPr lang="en-US"/>
        </a:p>
      </dgm:t>
    </dgm:pt>
    <dgm:pt modelId="{EDE2A612-CC32-4B1F-8667-B190640BFFE0}" type="sibTrans" cxnId="{AFEF66AC-AB42-4FFF-9507-AEE6DC8A8057}">
      <dgm:prSet/>
      <dgm:spPr/>
      <dgm:t>
        <a:bodyPr/>
        <a:lstStyle/>
        <a:p>
          <a:endParaRPr lang="en-US"/>
        </a:p>
      </dgm:t>
    </dgm:pt>
    <dgm:pt modelId="{B8AF9E2C-41B0-4081-8FBD-7F3E4175D8D3}">
      <dgm:prSet phldrT="[Text]" custT="1"/>
      <dgm:spPr/>
      <dgm:t>
        <a:bodyPr/>
        <a:lstStyle/>
        <a:p>
          <a:r>
            <a:rPr lang="en-US" sz="2000" b="1" spc="-25" dirty="0">
              <a:solidFill>
                <a:srgbClr val="FFFFFF"/>
              </a:solidFill>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p>
          <a:r>
            <a:rPr lang="en-US" sz="2000" spc="-10" dirty="0">
              <a:solidFill>
                <a:srgbClr val="FFFFFF"/>
              </a:solidFill>
              <a:latin typeface="Arial" panose="020B0604020202020204" pitchFamily="34" charset="0"/>
              <a:cs typeface="Arial" panose="020B0604020202020204" pitchFamily="34" charset="0"/>
            </a:rPr>
            <a:t>Behavioral</a:t>
          </a:r>
          <a:r>
            <a:rPr lang="en-US" sz="2000" spc="-55" dirty="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Health</a:t>
          </a:r>
          <a:r>
            <a:rPr lang="en-US" sz="2000" spc="-40" dirty="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Services</a:t>
          </a:r>
          <a:r>
            <a:rPr lang="en-US" sz="2000" spc="-35" dirty="0">
              <a:solidFill>
                <a:srgbClr val="FFFFFF"/>
              </a:solidFill>
              <a:latin typeface="Arial" panose="020B0604020202020204" pitchFamily="34" charset="0"/>
              <a:cs typeface="Arial" panose="020B0604020202020204" pitchFamily="34" charset="0"/>
            </a:rPr>
            <a:t> </a:t>
          </a:r>
          <a:r>
            <a:rPr lang="en-US" sz="2000" spc="-25" dirty="0">
              <a:solidFill>
                <a:srgbClr val="FFFFFF"/>
              </a:solidFill>
              <a:latin typeface="Arial" panose="020B0604020202020204" pitchFamily="34" charset="0"/>
              <a:cs typeface="Arial" panose="020B0604020202020204" pitchFamily="34" charset="0"/>
            </a:rPr>
            <a:t>and </a:t>
          </a:r>
          <a:r>
            <a:rPr lang="en-US" sz="2000" dirty="0">
              <a:solidFill>
                <a:srgbClr val="FFFFFF"/>
              </a:solidFill>
              <a:latin typeface="Arial" panose="020B0604020202020204" pitchFamily="34" charset="0"/>
              <a:cs typeface="Arial" panose="020B0604020202020204" pitchFamily="34" charset="0"/>
            </a:rPr>
            <a:t>Supports</a:t>
          </a:r>
          <a:r>
            <a:rPr lang="en-US" sz="2000" spc="-55" dirty="0">
              <a:solidFill>
                <a:srgbClr val="FFFFFF"/>
              </a:solidFill>
              <a:latin typeface="Arial" panose="020B0604020202020204" pitchFamily="34" charset="0"/>
              <a:cs typeface="Arial" panose="020B0604020202020204" pitchFamily="34" charset="0"/>
            </a:rPr>
            <a:t> </a:t>
          </a:r>
          <a:r>
            <a:rPr lang="en-US" sz="2000" spc="-10" dirty="0">
              <a:solidFill>
                <a:srgbClr val="FFFFFF"/>
              </a:solidFill>
              <a:latin typeface="Arial" panose="020B0604020202020204" pitchFamily="34" charset="0"/>
              <a:cs typeface="Arial" panose="020B0604020202020204" pitchFamily="34" charset="0"/>
            </a:rPr>
            <a:t>(BHSS)</a:t>
          </a:r>
          <a:endParaRPr lang="en-US" sz="2000" dirty="0">
            <a:latin typeface="Arial" panose="020B0604020202020204" pitchFamily="34" charset="0"/>
            <a:cs typeface="Arial" panose="020B0604020202020204" pitchFamily="34" charset="0"/>
          </a:endParaRPr>
        </a:p>
      </dgm:t>
    </dgm:pt>
    <dgm:pt modelId="{4E4092FE-0076-46F7-92FB-1089F5429151}" type="parTrans" cxnId="{8F5C5727-A69F-4CE9-B08F-C75AE8FFE381}">
      <dgm:prSet/>
      <dgm:spPr/>
      <dgm:t>
        <a:bodyPr/>
        <a:lstStyle/>
        <a:p>
          <a:endParaRPr lang="en-US"/>
        </a:p>
      </dgm:t>
    </dgm:pt>
    <dgm:pt modelId="{50A27F62-173D-41EA-B104-6DA3C688525A}" type="sibTrans" cxnId="{8F5C5727-A69F-4CE9-B08F-C75AE8FFE381}">
      <dgm:prSet/>
      <dgm:spPr/>
      <dgm:t>
        <a:bodyPr/>
        <a:lstStyle/>
        <a:p>
          <a:endParaRPr lang="en-US"/>
        </a:p>
      </dgm:t>
    </dgm:pt>
    <dgm:pt modelId="{C4544BC0-6878-4934-BBDE-1F3A22AFE612}">
      <dgm:prSet phldrT="[Text]" custT="1"/>
      <dgm:spPr/>
      <dgm:t>
        <a:bodyPr/>
        <a:lstStyle/>
        <a:p>
          <a:r>
            <a:rPr lang="en-US" sz="1800" dirty="0">
              <a:latin typeface="Arial" panose="020B0604020202020204" pitchFamily="34" charset="0"/>
              <a:cs typeface="Arial" panose="020B0604020202020204" pitchFamily="34" charset="0"/>
            </a:rPr>
            <a:t>Early</a:t>
          </a:r>
          <a:r>
            <a:rPr lang="en-US" sz="1800" spc="-7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intervention - 51%</a:t>
          </a:r>
          <a:endParaRPr lang="en-US" sz="1800" dirty="0">
            <a:latin typeface="Arial" panose="020B0604020202020204" pitchFamily="34" charset="0"/>
            <a:cs typeface="Arial" panose="020B0604020202020204" pitchFamily="34" charset="0"/>
          </a:endParaRPr>
        </a:p>
      </dgm:t>
    </dgm:pt>
    <dgm:pt modelId="{17DEBC71-0B94-4864-89FC-D0EEFA773771}" type="parTrans" cxnId="{6BEA166B-8ECA-4CCD-A031-FCF04C3615F0}">
      <dgm:prSet/>
      <dgm:spPr/>
      <dgm:t>
        <a:bodyPr/>
        <a:lstStyle/>
        <a:p>
          <a:endParaRPr lang="en-US"/>
        </a:p>
      </dgm:t>
    </dgm:pt>
    <dgm:pt modelId="{AC6E5947-22EC-481F-8535-6632E7AAF235}" type="sibTrans" cxnId="{6BEA166B-8ECA-4CCD-A031-FCF04C3615F0}">
      <dgm:prSet/>
      <dgm:spPr/>
      <dgm:t>
        <a:bodyPr/>
        <a:lstStyle/>
        <a:p>
          <a:endParaRPr lang="en-US"/>
        </a:p>
      </dgm:t>
    </dgm:pt>
    <dgm:pt modelId="{C67974A3-88C4-413E-BDF2-9F8E0BE19C23}">
      <dgm:prSet phldrT="[Text]" custT="1"/>
      <dgm:spPr/>
      <dgm:t>
        <a:bodyPr/>
        <a:lstStyle/>
        <a:p>
          <a:r>
            <a:rPr lang="en-US" sz="1800" spc="-10" dirty="0">
              <a:latin typeface="Arial" panose="020B0604020202020204" pitchFamily="34" charset="0"/>
              <a:cs typeface="Arial" panose="020B0604020202020204" pitchFamily="34" charset="0"/>
            </a:rPr>
            <a:t>Operating</a:t>
          </a:r>
          <a:r>
            <a:rPr lang="en-US" sz="1800" spc="-4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subsidies</a:t>
          </a:r>
          <a:endParaRPr lang="en-US" sz="1800" dirty="0">
            <a:latin typeface="Arial" panose="020B0604020202020204" pitchFamily="34" charset="0"/>
            <a:cs typeface="Arial" panose="020B0604020202020204" pitchFamily="34" charset="0"/>
          </a:endParaRPr>
        </a:p>
      </dgm:t>
    </dgm:pt>
    <dgm:pt modelId="{53CD6300-B187-4327-9F09-A5461E9161BD}" type="parTrans" cxnId="{70D000BE-236E-42F3-999F-2619878CA757}">
      <dgm:prSet/>
      <dgm:spPr/>
      <dgm:t>
        <a:bodyPr/>
        <a:lstStyle/>
        <a:p>
          <a:endParaRPr lang="en-US"/>
        </a:p>
      </dgm:t>
    </dgm:pt>
    <dgm:pt modelId="{118864CE-197C-4D4B-9C33-3E379C40F99F}" type="sibTrans" cxnId="{70D000BE-236E-42F3-999F-2619878CA757}">
      <dgm:prSet/>
      <dgm:spPr/>
      <dgm:t>
        <a:bodyPr/>
        <a:lstStyle/>
        <a:p>
          <a:endParaRPr lang="en-US"/>
        </a:p>
      </dgm:t>
    </dgm:pt>
    <dgm:pt modelId="{E2E509A6-F092-42FA-ABE1-F95DAC44A252}">
      <dgm:prSet phldrT="[Text]" custT="1"/>
      <dgm:spPr/>
      <dgm:t>
        <a:bodyPr/>
        <a:lstStyle/>
        <a:p>
          <a:r>
            <a:rPr lang="en-US" sz="1800" dirty="0">
              <a:latin typeface="Arial" panose="020B0604020202020204" pitchFamily="34" charset="0"/>
              <a:cs typeface="Arial" panose="020B0604020202020204" pitchFamily="34" charset="0"/>
            </a:rPr>
            <a:t>Shared</a:t>
          </a:r>
          <a:r>
            <a:rPr lang="en-US" sz="1800" spc="-40" dirty="0">
              <a:latin typeface="Arial" panose="020B0604020202020204" pitchFamily="34" charset="0"/>
              <a:cs typeface="Arial" panose="020B0604020202020204" pitchFamily="34" charset="0"/>
            </a:rPr>
            <a:t> &amp; </a:t>
          </a:r>
          <a:r>
            <a:rPr lang="en-US" sz="1800" spc="-10" dirty="0">
              <a:latin typeface="Arial" panose="020B0604020202020204" pitchFamily="34" charset="0"/>
              <a:cs typeface="Arial" panose="020B0604020202020204" pitchFamily="34" charset="0"/>
            </a:rPr>
            <a:t>family housing</a:t>
          </a:r>
          <a:endParaRPr lang="en-US" sz="1800" dirty="0">
            <a:latin typeface="Arial" panose="020B0604020202020204" pitchFamily="34" charset="0"/>
            <a:cs typeface="Arial" panose="020B0604020202020204" pitchFamily="34" charset="0"/>
          </a:endParaRPr>
        </a:p>
      </dgm:t>
    </dgm:pt>
    <dgm:pt modelId="{A1A54679-8594-4B29-A191-CB6705EA0370}" type="parTrans" cxnId="{3235DE07-43AC-41F6-8EB7-8BCA45D3996D}">
      <dgm:prSet/>
      <dgm:spPr/>
      <dgm:t>
        <a:bodyPr/>
        <a:lstStyle/>
        <a:p>
          <a:endParaRPr lang="en-US"/>
        </a:p>
      </dgm:t>
    </dgm:pt>
    <dgm:pt modelId="{7F121F44-231D-41AE-A1B4-013F76B1F468}" type="sibTrans" cxnId="{3235DE07-43AC-41F6-8EB7-8BCA45D3996D}">
      <dgm:prSet/>
      <dgm:spPr/>
      <dgm:t>
        <a:bodyPr/>
        <a:lstStyle/>
        <a:p>
          <a:endParaRPr lang="en-US"/>
        </a:p>
      </dgm:t>
    </dgm:pt>
    <dgm:pt modelId="{5A697F0C-329C-4B0F-B722-DD386D75A608}">
      <dgm:prSet phldrT="[Text]" custT="1"/>
      <dgm:spPr/>
      <dgm:t>
        <a:bodyPr/>
        <a:lstStyle/>
        <a:p>
          <a:pPr>
            <a:buChar char="•"/>
          </a:pPr>
          <a:r>
            <a:rPr lang="en-US" sz="1800" spc="-10" dirty="0">
              <a:latin typeface="Arial" panose="020B0604020202020204" pitchFamily="34" charset="0"/>
              <a:cs typeface="Arial" panose="020B0604020202020204" pitchFamily="34" charset="0"/>
            </a:rPr>
            <a:t>Capital </a:t>
          </a:r>
          <a:endParaRPr lang="en-US" sz="1800" dirty="0">
            <a:latin typeface="Arial" panose="020B0604020202020204" pitchFamily="34" charset="0"/>
            <a:cs typeface="Arial" panose="020B0604020202020204" pitchFamily="34" charset="0"/>
          </a:endParaRPr>
        </a:p>
      </dgm:t>
    </dgm:pt>
    <dgm:pt modelId="{8AA10F6D-5D76-4E46-9B2D-A6F84B8C2213}" type="parTrans" cxnId="{858CB979-B032-4D93-9FAB-A70A9BE9FAE1}">
      <dgm:prSet/>
      <dgm:spPr/>
      <dgm:t>
        <a:bodyPr/>
        <a:lstStyle/>
        <a:p>
          <a:endParaRPr lang="en-US"/>
        </a:p>
      </dgm:t>
    </dgm:pt>
    <dgm:pt modelId="{5602EF47-7368-43FD-8FA6-4BE996F3C4A1}" type="sibTrans" cxnId="{858CB979-B032-4D93-9FAB-A70A9BE9FAE1}">
      <dgm:prSet/>
      <dgm:spPr/>
      <dgm:t>
        <a:bodyPr/>
        <a:lstStyle/>
        <a:p>
          <a:endParaRPr lang="en-US"/>
        </a:p>
      </dgm:t>
    </dgm:pt>
    <dgm:pt modelId="{28209FFE-F1C4-4BE8-ABB6-550DCBA7D291}">
      <dgm:prSet phldrT="[Text]" custT="1"/>
      <dgm:spPr/>
      <dgm:t>
        <a:bodyPr/>
        <a:lstStyle/>
        <a:p>
          <a:pPr>
            <a:buChar char="•"/>
          </a:pPr>
          <a:r>
            <a:rPr lang="en-US" sz="1800" spc="-20" dirty="0">
              <a:latin typeface="Arial" panose="020B0604020202020204" pitchFamily="34" charset="0"/>
              <a:cs typeface="Arial" panose="020B0604020202020204" pitchFamily="34" charset="0"/>
            </a:rPr>
            <a:t>Non-</a:t>
          </a:r>
          <a:r>
            <a:rPr lang="en-US" sz="1800" spc="-10" dirty="0">
              <a:latin typeface="Arial" panose="020B0604020202020204" pitchFamily="34" charset="0"/>
              <a:cs typeface="Arial" panose="020B0604020202020204" pitchFamily="34" charset="0"/>
            </a:rPr>
            <a:t>federal</a:t>
          </a:r>
          <a:r>
            <a:rPr lang="en-US" sz="1800" spc="-3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share</a:t>
          </a:r>
          <a:r>
            <a:rPr lang="en-US" sz="1800" spc="-55" dirty="0">
              <a:latin typeface="Arial" panose="020B0604020202020204" pitchFamily="34" charset="0"/>
              <a:cs typeface="Arial" panose="020B0604020202020204" pitchFamily="34" charset="0"/>
            </a:rPr>
            <a:t> </a:t>
          </a:r>
          <a:r>
            <a:rPr lang="en-US" sz="1800" spc="-25" dirty="0">
              <a:latin typeface="Arial" panose="020B0604020202020204" pitchFamily="34" charset="0"/>
              <a:cs typeface="Arial" panose="020B0604020202020204" pitchFamily="34" charset="0"/>
            </a:rPr>
            <a:t>for </a:t>
          </a:r>
          <a:r>
            <a:rPr lang="en-US" sz="1800" dirty="0">
              <a:latin typeface="Arial" panose="020B0604020202020204" pitchFamily="34" charset="0"/>
              <a:cs typeface="Arial" panose="020B0604020202020204" pitchFamily="34" charset="0"/>
            </a:rPr>
            <a:t>certain</a:t>
          </a:r>
          <a:r>
            <a:rPr lang="en-US" sz="1800" spc="-4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transitional </a:t>
          </a:r>
          <a:r>
            <a:rPr lang="en-US" sz="1800" spc="-20" dirty="0">
              <a:latin typeface="Arial" panose="020B0604020202020204" pitchFamily="34" charset="0"/>
              <a:cs typeface="Arial" panose="020B0604020202020204" pitchFamily="34" charset="0"/>
            </a:rPr>
            <a:t>rent</a:t>
          </a:r>
          <a:endParaRPr lang="en-US" sz="1800" dirty="0">
            <a:latin typeface="Arial" panose="020B0604020202020204" pitchFamily="34" charset="0"/>
            <a:cs typeface="Arial" panose="020B0604020202020204" pitchFamily="34" charset="0"/>
          </a:endParaRPr>
        </a:p>
      </dgm:t>
    </dgm:pt>
    <dgm:pt modelId="{C574E1C7-9155-4E05-A5A6-F01D5B4C36DB}" type="parTrans" cxnId="{929DFE08-8D63-4598-979E-5834AD87EEF1}">
      <dgm:prSet/>
      <dgm:spPr/>
      <dgm:t>
        <a:bodyPr/>
        <a:lstStyle/>
        <a:p>
          <a:endParaRPr lang="en-US"/>
        </a:p>
      </dgm:t>
    </dgm:pt>
    <dgm:pt modelId="{4A16B0B8-6E99-4350-A7FE-3B2F0899E6E3}" type="sibTrans" cxnId="{929DFE08-8D63-4598-979E-5834AD87EEF1}">
      <dgm:prSet/>
      <dgm:spPr/>
      <dgm:t>
        <a:bodyPr/>
        <a:lstStyle/>
        <a:p>
          <a:endParaRPr lang="en-US"/>
        </a:p>
      </dgm:t>
    </dgm:pt>
    <dgm:pt modelId="{3F21B84E-86C6-4D81-AF94-A6D45D8D4A89}">
      <dgm:prSet phldrT="[Text]" custT="1"/>
      <dgm:spPr/>
      <dgm:t>
        <a:bodyPr/>
        <a:lstStyle/>
        <a:p>
          <a:r>
            <a:rPr lang="en-US" sz="1800" dirty="0">
              <a:latin typeface="Arial" panose="020B0604020202020204" pitchFamily="34" charset="0"/>
              <a:cs typeface="Arial" panose="020B0604020202020204" pitchFamily="34" charset="0"/>
            </a:rPr>
            <a:t>Supportive</a:t>
          </a:r>
          <a:r>
            <a:rPr lang="en-US" sz="1800" spc="-4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services</a:t>
          </a:r>
          <a:endParaRPr lang="en-US" sz="1800" dirty="0">
            <a:latin typeface="Arial" panose="020B0604020202020204" pitchFamily="34" charset="0"/>
            <a:cs typeface="Arial" panose="020B0604020202020204" pitchFamily="34" charset="0"/>
          </a:endParaRPr>
        </a:p>
      </dgm:t>
    </dgm:pt>
    <dgm:pt modelId="{B327EDA8-42E0-4D71-BB45-07F65F9F904F}" type="parTrans" cxnId="{51A2217B-7A62-4FE5-9459-8D92B0366534}">
      <dgm:prSet/>
      <dgm:spPr/>
      <dgm:t>
        <a:bodyPr/>
        <a:lstStyle/>
        <a:p>
          <a:endParaRPr lang="en-US"/>
        </a:p>
      </dgm:t>
    </dgm:pt>
    <dgm:pt modelId="{798CA2E0-F649-4833-A1E6-F5791DB8CEB9}" type="sibTrans" cxnId="{51A2217B-7A62-4FE5-9459-8D92B0366534}">
      <dgm:prSet/>
      <dgm:spPr/>
      <dgm:t>
        <a:bodyPr/>
        <a:lstStyle/>
        <a:p>
          <a:endParaRPr lang="en-US"/>
        </a:p>
      </dgm:t>
    </dgm:pt>
    <dgm:pt modelId="{1A62D5EB-CE1C-4262-9425-BAC5912145C5}">
      <dgm:prSet phldrT="[Text]" custT="1"/>
      <dgm:spPr/>
      <dgm:t>
        <a:bodyPr/>
        <a:lstStyle/>
        <a:p>
          <a:r>
            <a:rPr lang="en-US" sz="1800" dirty="0">
              <a:latin typeface="Arial" panose="020B0604020202020204" pitchFamily="34" charset="0"/>
              <a:cs typeface="Arial" panose="020B0604020202020204" pitchFamily="34" charset="0"/>
            </a:rPr>
            <a:t>Substance</a:t>
          </a:r>
          <a:r>
            <a:rPr lang="en-US" sz="1800" spc="-110" dirty="0">
              <a:latin typeface="Arial" panose="020B0604020202020204" pitchFamily="34" charset="0"/>
              <a:cs typeface="Arial" panose="020B0604020202020204" pitchFamily="34" charset="0"/>
            </a:rPr>
            <a:t> </a:t>
          </a:r>
          <a:r>
            <a:rPr lang="en-US" sz="1800" spc="-25" dirty="0">
              <a:latin typeface="Arial" panose="020B0604020202020204" pitchFamily="34" charset="0"/>
              <a:cs typeface="Arial" panose="020B0604020202020204" pitchFamily="34" charset="0"/>
            </a:rPr>
            <a:t>use </a:t>
          </a:r>
          <a:r>
            <a:rPr lang="en-US" sz="1800" dirty="0">
              <a:latin typeface="Arial" panose="020B0604020202020204" pitchFamily="34" charset="0"/>
              <a:cs typeface="Arial" panose="020B0604020202020204" pitchFamily="34" charset="0"/>
            </a:rPr>
            <a:t>disorder</a:t>
          </a:r>
          <a:r>
            <a:rPr lang="en-US" sz="1800" spc="-7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treatment services</a:t>
          </a:r>
          <a:endParaRPr lang="en-US" sz="1800" dirty="0">
            <a:latin typeface="Arial" panose="020B0604020202020204" pitchFamily="34" charset="0"/>
            <a:cs typeface="Arial" panose="020B0604020202020204" pitchFamily="34" charset="0"/>
          </a:endParaRPr>
        </a:p>
      </dgm:t>
    </dgm:pt>
    <dgm:pt modelId="{EA31F5D6-9CAB-4965-A497-F6861E83DDAF}" type="parTrans" cxnId="{0EA88826-148F-4BA4-849A-F7AC0BE002AC}">
      <dgm:prSet/>
      <dgm:spPr/>
      <dgm:t>
        <a:bodyPr/>
        <a:lstStyle/>
        <a:p>
          <a:endParaRPr lang="en-US"/>
        </a:p>
      </dgm:t>
    </dgm:pt>
    <dgm:pt modelId="{611B78E5-5D9A-4DC3-8FF1-A8CD990767AD}" type="sibTrans" cxnId="{0EA88826-148F-4BA4-849A-F7AC0BE002AC}">
      <dgm:prSet/>
      <dgm:spPr/>
      <dgm:t>
        <a:bodyPr/>
        <a:lstStyle/>
        <a:p>
          <a:endParaRPr lang="en-US"/>
        </a:p>
      </dgm:t>
    </dgm:pt>
    <dgm:pt modelId="{13A84ADD-512F-48B2-8F0E-523BA3B0023E}">
      <dgm:prSet phldrT="[Text]" custT="1"/>
      <dgm:spPr/>
      <dgm:t>
        <a:bodyPr/>
        <a:lstStyle/>
        <a:p>
          <a:pPr>
            <a:buChar char="•"/>
          </a:pPr>
          <a:r>
            <a:rPr lang="en-US" sz="1800" dirty="0">
              <a:latin typeface="Arial" panose="020B0604020202020204" pitchFamily="34" charset="0"/>
              <a:cs typeface="Arial" panose="020B0604020202020204" pitchFamily="34" charset="0"/>
            </a:rPr>
            <a:t>Ages 25 &amp; </a:t>
          </a:r>
          <a:r>
            <a:rPr lang="en-US" sz="1800" spc="-10" dirty="0">
              <a:latin typeface="Arial" panose="020B0604020202020204" pitchFamily="34" charset="0"/>
              <a:cs typeface="Arial" panose="020B0604020202020204" pitchFamily="34" charset="0"/>
            </a:rPr>
            <a:t>under - 51%</a:t>
          </a:r>
          <a:endParaRPr lang="en-US" sz="1800" dirty="0">
            <a:latin typeface="Arial" panose="020B0604020202020204" pitchFamily="34" charset="0"/>
            <a:cs typeface="Arial" panose="020B0604020202020204" pitchFamily="34" charset="0"/>
          </a:endParaRPr>
        </a:p>
      </dgm:t>
    </dgm:pt>
    <dgm:pt modelId="{724C74A1-A6B0-4790-917F-6E681EB1E812}" type="parTrans" cxnId="{FAF83A41-2D78-472A-A4BC-0782B756F0D9}">
      <dgm:prSet/>
      <dgm:spPr/>
      <dgm:t>
        <a:bodyPr/>
        <a:lstStyle/>
        <a:p>
          <a:endParaRPr lang="en-US"/>
        </a:p>
      </dgm:t>
    </dgm:pt>
    <dgm:pt modelId="{4128EF18-DD86-4379-ADF7-4F4B3AAFF35E}" type="sibTrans" cxnId="{FAF83A41-2D78-472A-A4BC-0782B756F0D9}">
      <dgm:prSet/>
      <dgm:spPr/>
      <dgm:t>
        <a:bodyPr/>
        <a:lstStyle/>
        <a:p>
          <a:endParaRPr lang="en-US"/>
        </a:p>
      </dgm:t>
    </dgm:pt>
    <dgm:pt modelId="{8845B870-0AED-48DF-BCED-5E05AB084D33}">
      <dgm:prSet phldrT="[Text]" custT="1"/>
      <dgm:spPr/>
      <dgm:t>
        <a:bodyPr/>
        <a:lstStyle/>
        <a:p>
          <a:r>
            <a:rPr lang="en-US" sz="1800" dirty="0">
              <a:latin typeface="Arial" panose="020B0604020202020204" pitchFamily="34" charset="0"/>
              <a:cs typeface="Arial" panose="020B0604020202020204" pitchFamily="34" charset="0"/>
            </a:rPr>
            <a:t>Outreach</a:t>
          </a:r>
          <a:r>
            <a:rPr lang="en-US" sz="1800" spc="-90" dirty="0">
              <a:latin typeface="Arial" panose="020B0604020202020204" pitchFamily="34" charset="0"/>
              <a:cs typeface="Arial" panose="020B0604020202020204" pitchFamily="34" charset="0"/>
            </a:rPr>
            <a:t> &amp; </a:t>
          </a:r>
          <a:r>
            <a:rPr lang="en-US" sz="1800" spc="-10" dirty="0">
              <a:latin typeface="Arial" panose="020B0604020202020204" pitchFamily="34" charset="0"/>
              <a:cs typeface="Arial" panose="020B0604020202020204" pitchFamily="34" charset="0"/>
            </a:rPr>
            <a:t>engagement</a:t>
          </a:r>
          <a:endParaRPr lang="en-US" sz="1800" dirty="0">
            <a:latin typeface="Arial" panose="020B0604020202020204" pitchFamily="34" charset="0"/>
            <a:cs typeface="Arial" panose="020B0604020202020204" pitchFamily="34" charset="0"/>
          </a:endParaRPr>
        </a:p>
      </dgm:t>
    </dgm:pt>
    <dgm:pt modelId="{95598AAE-201F-4740-8A26-124C7873F766}" type="parTrans" cxnId="{54445847-80E3-4AF4-BDD1-15D144464A08}">
      <dgm:prSet/>
      <dgm:spPr/>
      <dgm:t>
        <a:bodyPr/>
        <a:lstStyle/>
        <a:p>
          <a:endParaRPr lang="en-US"/>
        </a:p>
      </dgm:t>
    </dgm:pt>
    <dgm:pt modelId="{17A6FDB8-7914-4BD2-9BFC-8AD8C70CE10E}" type="sibTrans" cxnId="{54445847-80E3-4AF4-BDD1-15D144464A08}">
      <dgm:prSet/>
      <dgm:spPr/>
      <dgm:t>
        <a:bodyPr/>
        <a:lstStyle/>
        <a:p>
          <a:endParaRPr lang="en-US"/>
        </a:p>
      </dgm:t>
    </dgm:pt>
    <dgm:pt modelId="{33343A63-A65B-4B62-A376-82F6F0B830A3}">
      <dgm:prSet phldrT="[Text]" custT="1"/>
      <dgm:spPr/>
      <dgm:t>
        <a:bodyPr/>
        <a:lstStyle/>
        <a:p>
          <a:r>
            <a:rPr lang="en-US" sz="1800" spc="-20" dirty="0">
              <a:latin typeface="Arial" panose="020B0604020202020204" pitchFamily="34" charset="0"/>
              <a:cs typeface="Arial" panose="020B0604020202020204" pitchFamily="34" charset="0"/>
            </a:rPr>
            <a:t>Workforce</a:t>
          </a:r>
          <a:r>
            <a:rPr lang="en-US" sz="1800" spc="-6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education and  training</a:t>
          </a:r>
          <a:endParaRPr lang="en-US" sz="1800" dirty="0">
            <a:latin typeface="Arial" panose="020B0604020202020204" pitchFamily="34" charset="0"/>
            <a:cs typeface="Arial" panose="020B0604020202020204" pitchFamily="34" charset="0"/>
          </a:endParaRPr>
        </a:p>
      </dgm:t>
    </dgm:pt>
    <dgm:pt modelId="{A51808F2-F771-4C0A-A4E1-7CB3D5BD2130}" type="parTrans" cxnId="{F19BDA91-DB1A-400C-AB61-719BD13DE93C}">
      <dgm:prSet/>
      <dgm:spPr/>
      <dgm:t>
        <a:bodyPr/>
        <a:lstStyle/>
        <a:p>
          <a:endParaRPr lang="en-US"/>
        </a:p>
      </dgm:t>
    </dgm:pt>
    <dgm:pt modelId="{4BF0215B-74B6-4C07-9011-CA87C5DF79DB}" type="sibTrans" cxnId="{F19BDA91-DB1A-400C-AB61-719BD13DE93C}">
      <dgm:prSet/>
      <dgm:spPr/>
      <dgm:t>
        <a:bodyPr/>
        <a:lstStyle/>
        <a:p>
          <a:endParaRPr lang="en-US"/>
        </a:p>
      </dgm:t>
    </dgm:pt>
    <dgm:pt modelId="{77111D5E-0E97-4451-A660-DF873AA882A6}">
      <dgm:prSet phldrT="[Text]" custT="1"/>
      <dgm:spPr/>
      <dgm:t>
        <a:bodyPr/>
        <a:lstStyle/>
        <a:p>
          <a:pPr>
            <a:buChar char="•"/>
          </a:pPr>
          <a:r>
            <a:rPr lang="en-US" sz="1800" dirty="0">
              <a:latin typeface="Arial" panose="020B0604020202020204" pitchFamily="34" charset="0"/>
              <a:cs typeface="Arial" panose="020B0604020202020204" pitchFamily="34" charset="0"/>
            </a:rPr>
            <a:t>Capital</a:t>
          </a:r>
          <a:r>
            <a:rPr lang="en-US" sz="1800" spc="-40"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facilities and  </a:t>
          </a:r>
          <a:r>
            <a:rPr lang="en-US" sz="1800" dirty="0">
              <a:latin typeface="Arial" panose="020B0604020202020204" pitchFamily="34" charset="0"/>
              <a:cs typeface="Arial" panose="020B0604020202020204" pitchFamily="34" charset="0"/>
            </a:rPr>
            <a:t>technological</a:t>
          </a:r>
          <a:r>
            <a:rPr lang="en-US" sz="1800" spc="-10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needs</a:t>
          </a:r>
          <a:endParaRPr lang="en-US" sz="1800" dirty="0">
            <a:latin typeface="Arial" panose="020B0604020202020204" pitchFamily="34" charset="0"/>
            <a:cs typeface="Arial" panose="020B0604020202020204" pitchFamily="34" charset="0"/>
          </a:endParaRPr>
        </a:p>
      </dgm:t>
    </dgm:pt>
    <dgm:pt modelId="{5CCFDC21-F421-4D32-94B1-7B2E944EE574}" type="parTrans" cxnId="{79BE5455-2EDC-476B-A5D0-1AC1DF02E02A}">
      <dgm:prSet/>
      <dgm:spPr/>
      <dgm:t>
        <a:bodyPr/>
        <a:lstStyle/>
        <a:p>
          <a:endParaRPr lang="en-US"/>
        </a:p>
      </dgm:t>
    </dgm:pt>
    <dgm:pt modelId="{456FE8F3-6B00-4A05-87E4-15FC60BA7800}" type="sibTrans" cxnId="{79BE5455-2EDC-476B-A5D0-1AC1DF02E02A}">
      <dgm:prSet/>
      <dgm:spPr/>
      <dgm:t>
        <a:bodyPr/>
        <a:lstStyle/>
        <a:p>
          <a:endParaRPr lang="en-US"/>
        </a:p>
      </dgm:t>
    </dgm:pt>
    <dgm:pt modelId="{B1EDEF90-63AD-4C5C-BBDC-EC20BBA9EF08}">
      <dgm:prSet phldrT="[Text]" custT="1"/>
      <dgm:spPr/>
      <dgm:t>
        <a:bodyPr/>
        <a:lstStyle/>
        <a:p>
          <a:pPr>
            <a:buChar char="•"/>
          </a:pPr>
          <a:r>
            <a:rPr lang="en-US" sz="1800" dirty="0">
              <a:latin typeface="Arial" panose="020B0604020202020204" pitchFamily="34" charset="0"/>
              <a:cs typeface="Arial" panose="020B0604020202020204" pitchFamily="34" charset="0"/>
            </a:rPr>
            <a:t>Innovative</a:t>
          </a:r>
          <a:r>
            <a:rPr lang="en-US" sz="1800" spc="-7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pilots</a:t>
          </a:r>
          <a:r>
            <a:rPr lang="en-US" sz="1800" spc="-75" dirty="0">
              <a:latin typeface="Arial" panose="020B0604020202020204" pitchFamily="34" charset="0"/>
              <a:cs typeface="Arial" panose="020B0604020202020204" pitchFamily="34" charset="0"/>
            </a:rPr>
            <a:t> and</a:t>
          </a:r>
          <a:r>
            <a:rPr lang="en-US" sz="1800" spc="-25" dirty="0">
              <a:latin typeface="Arial" panose="020B0604020202020204" pitchFamily="34" charset="0"/>
              <a:cs typeface="Arial" panose="020B0604020202020204" pitchFamily="34" charset="0"/>
            </a:rPr>
            <a:t> </a:t>
          </a:r>
          <a:r>
            <a:rPr lang="en-US" sz="1800" spc="-10" dirty="0">
              <a:latin typeface="Arial" panose="020B0604020202020204" pitchFamily="34" charset="0"/>
              <a:cs typeface="Arial" panose="020B0604020202020204" pitchFamily="34" charset="0"/>
            </a:rPr>
            <a:t>projects	</a:t>
          </a:r>
          <a:endParaRPr lang="en-US" sz="1800" dirty="0">
            <a:latin typeface="Arial" panose="020B0604020202020204" pitchFamily="34" charset="0"/>
            <a:cs typeface="Arial" panose="020B0604020202020204" pitchFamily="34" charset="0"/>
          </a:endParaRPr>
        </a:p>
      </dgm:t>
    </dgm:pt>
    <dgm:pt modelId="{75D546B7-3E33-4C60-A847-D7AF34C9203B}" type="parTrans" cxnId="{671CF310-5BDB-40A8-82BA-0C134A951A11}">
      <dgm:prSet/>
      <dgm:spPr/>
      <dgm:t>
        <a:bodyPr/>
        <a:lstStyle/>
        <a:p>
          <a:endParaRPr lang="en-US"/>
        </a:p>
      </dgm:t>
    </dgm:pt>
    <dgm:pt modelId="{1ACEF8D4-B47D-4CA2-AE67-0E80D341C23A}" type="sibTrans" cxnId="{671CF310-5BDB-40A8-82BA-0C134A951A11}">
      <dgm:prSet/>
      <dgm:spPr/>
      <dgm:t>
        <a:bodyPr/>
        <a:lstStyle/>
        <a:p>
          <a:endParaRPr lang="en-US"/>
        </a:p>
      </dgm:t>
    </dgm:pt>
    <dgm:pt modelId="{AD50C1F9-BCC9-4C14-8E3C-0A2D8280D059}" type="pres">
      <dgm:prSet presAssocID="{E8A923BB-8682-49C4-B636-B173C6B6398E}" presName="Name0" presStyleCnt="0">
        <dgm:presLayoutVars>
          <dgm:dir/>
          <dgm:animLvl val="lvl"/>
          <dgm:resizeHandles val="exact"/>
        </dgm:presLayoutVars>
      </dgm:prSet>
      <dgm:spPr/>
    </dgm:pt>
    <dgm:pt modelId="{CD66DE47-CD56-4A62-B375-6B2CA48FD6F9}" type="pres">
      <dgm:prSet presAssocID="{A8B670D4-B9E8-4BDE-9F6E-0A8C4617CB8F}" presName="composite" presStyleCnt="0"/>
      <dgm:spPr/>
    </dgm:pt>
    <dgm:pt modelId="{A7557D5A-1559-4990-A4CB-90327C077E72}" type="pres">
      <dgm:prSet presAssocID="{A8B670D4-B9E8-4BDE-9F6E-0A8C4617CB8F}" presName="parTx" presStyleLbl="alignNode1" presStyleIdx="0" presStyleCnt="3">
        <dgm:presLayoutVars>
          <dgm:chMax val="0"/>
          <dgm:chPref val="0"/>
          <dgm:bulletEnabled val="1"/>
        </dgm:presLayoutVars>
      </dgm:prSet>
      <dgm:spPr/>
    </dgm:pt>
    <dgm:pt modelId="{5F3EB423-941A-43E6-9CAC-311DF0760EC5}" type="pres">
      <dgm:prSet presAssocID="{A8B670D4-B9E8-4BDE-9F6E-0A8C4617CB8F}" presName="desTx" presStyleLbl="alignAccFollowNode1" presStyleIdx="0" presStyleCnt="3">
        <dgm:presLayoutVars>
          <dgm:bulletEnabled val="1"/>
        </dgm:presLayoutVars>
      </dgm:prSet>
      <dgm:spPr/>
    </dgm:pt>
    <dgm:pt modelId="{411EF42A-9C36-449A-91F3-A7F5D4AD0CD1}" type="pres">
      <dgm:prSet presAssocID="{0FCE6738-A525-46E5-B564-79530DBEE156}" presName="space" presStyleCnt="0"/>
      <dgm:spPr/>
    </dgm:pt>
    <dgm:pt modelId="{CB96BD9E-4F6F-452E-A1EE-29B17FBAC6D9}" type="pres">
      <dgm:prSet presAssocID="{ADE76EF3-B8DA-48D0-B17F-162D68367443}" presName="composite" presStyleCnt="0"/>
      <dgm:spPr/>
    </dgm:pt>
    <dgm:pt modelId="{777EB19B-A957-4F3C-B63D-396C374F8684}" type="pres">
      <dgm:prSet presAssocID="{ADE76EF3-B8DA-48D0-B17F-162D68367443}" presName="parTx" presStyleLbl="alignNode1" presStyleIdx="1" presStyleCnt="3">
        <dgm:presLayoutVars>
          <dgm:chMax val="0"/>
          <dgm:chPref val="0"/>
          <dgm:bulletEnabled val="1"/>
        </dgm:presLayoutVars>
      </dgm:prSet>
      <dgm:spPr/>
    </dgm:pt>
    <dgm:pt modelId="{93A88CA6-FA14-4D7F-9E88-CCAB8FF8ED70}" type="pres">
      <dgm:prSet presAssocID="{ADE76EF3-B8DA-48D0-B17F-162D68367443}" presName="desTx" presStyleLbl="alignAccFollowNode1" presStyleIdx="1" presStyleCnt="3">
        <dgm:presLayoutVars>
          <dgm:bulletEnabled val="1"/>
        </dgm:presLayoutVars>
      </dgm:prSet>
      <dgm:spPr/>
    </dgm:pt>
    <dgm:pt modelId="{98653749-9375-4D55-902B-B4D7C9A27DD2}" type="pres">
      <dgm:prSet presAssocID="{0B43CB59-135B-4E6C-83AC-DD2F224966FB}" presName="space" presStyleCnt="0"/>
      <dgm:spPr/>
    </dgm:pt>
    <dgm:pt modelId="{FC42584C-0FCF-4ABF-B79D-E9FC4C5A28B2}" type="pres">
      <dgm:prSet presAssocID="{B8AF9E2C-41B0-4081-8FBD-7F3E4175D8D3}" presName="composite" presStyleCnt="0"/>
      <dgm:spPr/>
    </dgm:pt>
    <dgm:pt modelId="{642C55A6-AB2C-4A4D-BEDD-C4D1BF326065}" type="pres">
      <dgm:prSet presAssocID="{B8AF9E2C-41B0-4081-8FBD-7F3E4175D8D3}" presName="parTx" presStyleLbl="alignNode1" presStyleIdx="2" presStyleCnt="3">
        <dgm:presLayoutVars>
          <dgm:chMax val="0"/>
          <dgm:chPref val="0"/>
          <dgm:bulletEnabled val="1"/>
        </dgm:presLayoutVars>
      </dgm:prSet>
      <dgm:spPr/>
    </dgm:pt>
    <dgm:pt modelId="{31B4C7F6-C201-4DBF-8231-E44F82673D3B}" type="pres">
      <dgm:prSet presAssocID="{B8AF9E2C-41B0-4081-8FBD-7F3E4175D8D3}" presName="desTx" presStyleLbl="alignAccFollowNode1" presStyleIdx="2" presStyleCnt="3" custLinFactNeighborX="1537" custLinFactNeighborY="632">
        <dgm:presLayoutVars>
          <dgm:bulletEnabled val="1"/>
        </dgm:presLayoutVars>
      </dgm:prSet>
      <dgm:spPr/>
    </dgm:pt>
  </dgm:ptLst>
  <dgm:cxnLst>
    <dgm:cxn modelId="{3235DE07-43AC-41F6-8EB7-8BCA45D3996D}" srcId="{A8B670D4-B9E8-4BDE-9F6E-0A8C4617CB8F}" destId="{E2E509A6-F092-42FA-ABE1-F95DAC44A252}" srcOrd="2" destOrd="0" parTransId="{A1A54679-8594-4B29-A191-CB6705EA0370}" sibTransId="{7F121F44-231D-41AE-A1B4-013F76B1F468}"/>
    <dgm:cxn modelId="{929DFE08-8D63-4598-979E-5834AD87EEF1}" srcId="{A8B670D4-B9E8-4BDE-9F6E-0A8C4617CB8F}" destId="{28209FFE-F1C4-4BE8-ABB6-550DCBA7D291}" srcOrd="4" destOrd="0" parTransId="{C574E1C7-9155-4E05-A5A6-F01D5B4C36DB}" sibTransId="{4A16B0B8-6E99-4350-A7FE-3B2F0899E6E3}"/>
    <dgm:cxn modelId="{D9E57309-3D8D-4F7D-B253-9DD2E8C429C2}" srcId="{E8A923BB-8682-49C4-B636-B173C6B6398E}" destId="{A8B670D4-B9E8-4BDE-9F6E-0A8C4617CB8F}" srcOrd="0" destOrd="0" parTransId="{3070AA04-DDE4-488F-81FD-A3623A32CBAA}" sibTransId="{0FCE6738-A525-46E5-B564-79530DBEE156}"/>
    <dgm:cxn modelId="{0985D90A-8CE2-4C55-A540-572729CF58DC}" type="presOf" srcId="{E2E509A6-F092-42FA-ABE1-F95DAC44A252}" destId="{5F3EB423-941A-43E6-9CAC-311DF0760EC5}" srcOrd="0" destOrd="2" presId="urn:microsoft.com/office/officeart/2005/8/layout/hList1"/>
    <dgm:cxn modelId="{8F130F0B-5C97-4A03-A6B0-BC473D867B8E}" type="presOf" srcId="{A8B670D4-B9E8-4BDE-9F6E-0A8C4617CB8F}" destId="{A7557D5A-1559-4990-A4CB-90327C077E72}" srcOrd="0" destOrd="0" presId="urn:microsoft.com/office/officeart/2005/8/layout/hList1"/>
    <dgm:cxn modelId="{671CF310-5BDB-40A8-82BA-0C134A951A11}" srcId="{B8AF9E2C-41B0-4081-8FBD-7F3E4175D8D3}" destId="{B1EDEF90-63AD-4C5C-BBDC-EC20BBA9EF08}" srcOrd="5" destOrd="0" parTransId="{75D546B7-3E33-4C60-A847-D7AF34C9203B}" sibTransId="{1ACEF8D4-B47D-4CA2-AE67-0E80D341C23A}"/>
    <dgm:cxn modelId="{F4B5F31B-D507-42C4-84BA-9123E78FAD84}" type="presOf" srcId="{E8A923BB-8682-49C4-B636-B173C6B6398E}" destId="{AD50C1F9-BCC9-4C14-8E3C-0A2D8280D059}" srcOrd="0" destOrd="0" presId="urn:microsoft.com/office/officeart/2005/8/layout/hList1"/>
    <dgm:cxn modelId="{EA144420-92A5-4F21-9AAA-905A05FB4F44}" type="presOf" srcId="{1E104E68-B188-4CBD-854E-F6116427458E}" destId="{93A88CA6-FA14-4D7F-9E88-CCAB8FF8ED70}" srcOrd="0" destOrd="0" presId="urn:microsoft.com/office/officeart/2005/8/layout/hList1"/>
    <dgm:cxn modelId="{0EA88826-148F-4BA4-849A-F7AC0BE002AC}" srcId="{ADE76EF3-B8DA-48D0-B17F-162D68367443}" destId="{1A62D5EB-CE1C-4262-9425-BAC5912145C5}" srcOrd="2" destOrd="0" parTransId="{EA31F5D6-9CAB-4965-A497-F6861E83DDAF}" sibTransId="{611B78E5-5D9A-4DC3-8FF1-A8CD990767AD}"/>
    <dgm:cxn modelId="{8F5C5727-A69F-4CE9-B08F-C75AE8FFE381}" srcId="{E8A923BB-8682-49C4-B636-B173C6B6398E}" destId="{B8AF9E2C-41B0-4081-8FBD-7F3E4175D8D3}" srcOrd="2" destOrd="0" parTransId="{4E4092FE-0076-46F7-92FB-1089F5429151}" sibTransId="{50A27F62-173D-41EA-B104-6DA3C688525A}"/>
    <dgm:cxn modelId="{49FB483E-2D66-42BA-B598-71839415DE88}" type="presOf" srcId="{77111D5E-0E97-4451-A660-DF873AA882A6}" destId="{31B4C7F6-C201-4DBF-8231-E44F82673D3B}" srcOrd="0" destOrd="4" presId="urn:microsoft.com/office/officeart/2005/8/layout/hList1"/>
    <dgm:cxn modelId="{FF7F8C5B-F314-41A6-B721-9F1AE581C4C9}" type="presOf" srcId="{8845B870-0AED-48DF-BCED-5E05AB084D33}" destId="{31B4C7F6-C201-4DBF-8231-E44F82673D3B}" srcOrd="0" destOrd="2" presId="urn:microsoft.com/office/officeart/2005/8/layout/hList1"/>
    <dgm:cxn modelId="{FAF83A41-2D78-472A-A4BC-0782B756F0D9}" srcId="{B8AF9E2C-41B0-4081-8FBD-7F3E4175D8D3}" destId="{13A84ADD-512F-48B2-8F0E-523BA3B0023E}" srcOrd="1" destOrd="0" parTransId="{724C74A1-A6B0-4790-917F-6E681EB1E812}" sibTransId="{4128EF18-DD86-4379-ADF7-4F4B3AAFF35E}"/>
    <dgm:cxn modelId="{39B34641-B009-4E91-9A6F-8A6D02A25023}" type="presOf" srcId="{B8AF9E2C-41B0-4081-8FBD-7F3E4175D8D3}" destId="{642C55A6-AB2C-4A4D-BEDD-C4D1BF326065}" srcOrd="0" destOrd="0" presId="urn:microsoft.com/office/officeart/2005/8/layout/hList1"/>
    <dgm:cxn modelId="{54445847-80E3-4AF4-BDD1-15D144464A08}" srcId="{B8AF9E2C-41B0-4081-8FBD-7F3E4175D8D3}" destId="{8845B870-0AED-48DF-BCED-5E05AB084D33}" srcOrd="2" destOrd="0" parTransId="{95598AAE-201F-4740-8A26-124C7873F766}" sibTransId="{17A6FDB8-7914-4BD2-9BFC-8AD8C70CE10E}"/>
    <dgm:cxn modelId="{94E4F26A-3C3C-4F6F-8444-CC61E36CA52F}" type="presOf" srcId="{ADE76EF3-B8DA-48D0-B17F-162D68367443}" destId="{777EB19B-A957-4F3C-B63D-396C374F8684}" srcOrd="0" destOrd="0" presId="urn:microsoft.com/office/officeart/2005/8/layout/hList1"/>
    <dgm:cxn modelId="{6BEA166B-8ECA-4CCD-A031-FCF04C3615F0}" srcId="{B8AF9E2C-41B0-4081-8FBD-7F3E4175D8D3}" destId="{C4544BC0-6878-4934-BBDE-1F3A22AFE612}" srcOrd="0" destOrd="0" parTransId="{17DEBC71-0B94-4864-89FC-D0EEFA773771}" sibTransId="{AC6E5947-22EC-481F-8535-6632E7AAF235}"/>
    <dgm:cxn modelId="{84C6D16D-15CD-4673-9B8D-6340D4762B3A}" type="presOf" srcId="{FAD19F55-B01F-4CC6-9FBB-4D31461EFC8C}" destId="{5F3EB423-941A-43E6-9CAC-311DF0760EC5}" srcOrd="0" destOrd="0" presId="urn:microsoft.com/office/officeart/2005/8/layout/hList1"/>
    <dgm:cxn modelId="{23525F55-4AD0-4E3C-A4D0-86351BA9779C}" srcId="{A8B670D4-B9E8-4BDE-9F6E-0A8C4617CB8F}" destId="{FAD19F55-B01F-4CC6-9FBB-4D31461EFC8C}" srcOrd="0" destOrd="0" parTransId="{DB09F434-E567-4432-885B-B6293D98E369}" sibTransId="{716914D0-0F0C-4ADA-BE7E-4DBDE15E8D05}"/>
    <dgm:cxn modelId="{79BE5455-2EDC-476B-A5D0-1AC1DF02E02A}" srcId="{B8AF9E2C-41B0-4081-8FBD-7F3E4175D8D3}" destId="{77111D5E-0E97-4451-A660-DF873AA882A6}" srcOrd="4" destOrd="0" parTransId="{5CCFDC21-F421-4D32-94B1-7B2E944EE574}" sibTransId="{456FE8F3-6B00-4A05-87E4-15FC60BA7800}"/>
    <dgm:cxn modelId="{79FE3678-050A-4F12-A0FB-8F307FEAAEED}" type="presOf" srcId="{1A62D5EB-CE1C-4262-9425-BAC5912145C5}" destId="{93A88CA6-FA14-4D7F-9E88-CCAB8FF8ED70}" srcOrd="0" destOrd="2" presId="urn:microsoft.com/office/officeart/2005/8/layout/hList1"/>
    <dgm:cxn modelId="{858CB979-B032-4D93-9FAB-A70A9BE9FAE1}" srcId="{A8B670D4-B9E8-4BDE-9F6E-0A8C4617CB8F}" destId="{5A697F0C-329C-4B0F-B722-DD386D75A608}" srcOrd="3" destOrd="0" parTransId="{8AA10F6D-5D76-4E46-9B2D-A6F84B8C2213}" sibTransId="{5602EF47-7368-43FD-8FA6-4BE996F3C4A1}"/>
    <dgm:cxn modelId="{51A2217B-7A62-4FE5-9459-8D92B0366534}" srcId="{ADE76EF3-B8DA-48D0-B17F-162D68367443}" destId="{3F21B84E-86C6-4D81-AF94-A6D45D8D4A89}" srcOrd="1" destOrd="0" parTransId="{B327EDA8-42E0-4D71-BB45-07F65F9F904F}" sibTransId="{798CA2E0-F649-4833-A1E6-F5791DB8CEB9}"/>
    <dgm:cxn modelId="{3157A28B-46CD-4A6E-8E2E-BDFF43A65A3E}" type="presOf" srcId="{C4544BC0-6878-4934-BBDE-1F3A22AFE612}" destId="{31B4C7F6-C201-4DBF-8231-E44F82673D3B}" srcOrd="0" destOrd="0" presId="urn:microsoft.com/office/officeart/2005/8/layout/hList1"/>
    <dgm:cxn modelId="{F19BDA91-DB1A-400C-AB61-719BD13DE93C}" srcId="{B8AF9E2C-41B0-4081-8FBD-7F3E4175D8D3}" destId="{33343A63-A65B-4B62-A376-82F6F0B830A3}" srcOrd="3" destOrd="0" parTransId="{A51808F2-F771-4C0A-A4E1-7CB3D5BD2130}" sibTransId="{4BF0215B-74B6-4C07-9011-CA87C5DF79DB}"/>
    <dgm:cxn modelId="{630A98A3-9F91-4F8D-8CEB-B20C45552EC2}" type="presOf" srcId="{5A697F0C-329C-4B0F-B722-DD386D75A608}" destId="{5F3EB423-941A-43E6-9CAC-311DF0760EC5}" srcOrd="0" destOrd="3" presId="urn:microsoft.com/office/officeart/2005/8/layout/hList1"/>
    <dgm:cxn modelId="{AFEF66AC-AB42-4FFF-9507-AEE6DC8A8057}" srcId="{ADE76EF3-B8DA-48D0-B17F-162D68367443}" destId="{1E104E68-B188-4CBD-854E-F6116427458E}" srcOrd="0" destOrd="0" parTransId="{11805E53-ABA5-4115-B486-531DB6BDBCE1}" sibTransId="{EDE2A612-CC32-4B1F-8667-B190640BFFE0}"/>
    <dgm:cxn modelId="{40A4F6B1-EBC0-4C10-A9D2-699478E31F61}" type="presOf" srcId="{B1EDEF90-63AD-4C5C-BBDC-EC20BBA9EF08}" destId="{31B4C7F6-C201-4DBF-8231-E44F82673D3B}" srcOrd="0" destOrd="5" presId="urn:microsoft.com/office/officeart/2005/8/layout/hList1"/>
    <dgm:cxn modelId="{054BC6B7-4BF1-453F-8ACB-F6361E85C44A}" srcId="{E8A923BB-8682-49C4-B636-B173C6B6398E}" destId="{ADE76EF3-B8DA-48D0-B17F-162D68367443}" srcOrd="1" destOrd="0" parTransId="{A64741A1-FB1F-47D9-B60D-F59AB25069CF}" sibTransId="{0B43CB59-135B-4E6C-83AC-DD2F224966FB}"/>
    <dgm:cxn modelId="{70D000BE-236E-42F3-999F-2619878CA757}" srcId="{A8B670D4-B9E8-4BDE-9F6E-0A8C4617CB8F}" destId="{C67974A3-88C4-413E-BDF2-9F8E0BE19C23}" srcOrd="1" destOrd="0" parTransId="{53CD6300-B187-4327-9F09-A5461E9161BD}" sibTransId="{118864CE-197C-4D4B-9C33-3E379C40F99F}"/>
    <dgm:cxn modelId="{1EC615C5-E47F-4C92-84AF-9F10B9F2C267}" type="presOf" srcId="{3F21B84E-86C6-4D81-AF94-A6D45D8D4A89}" destId="{93A88CA6-FA14-4D7F-9E88-CCAB8FF8ED70}" srcOrd="0" destOrd="1" presId="urn:microsoft.com/office/officeart/2005/8/layout/hList1"/>
    <dgm:cxn modelId="{3761ACCB-E0A0-4CB3-B62E-70C265F504BB}" type="presOf" srcId="{33343A63-A65B-4B62-A376-82F6F0B830A3}" destId="{31B4C7F6-C201-4DBF-8231-E44F82673D3B}" srcOrd="0" destOrd="3" presId="urn:microsoft.com/office/officeart/2005/8/layout/hList1"/>
    <dgm:cxn modelId="{262374E0-33F5-43CF-B937-B87C7C7EAE7B}" type="presOf" srcId="{13A84ADD-512F-48B2-8F0E-523BA3B0023E}" destId="{31B4C7F6-C201-4DBF-8231-E44F82673D3B}" srcOrd="0" destOrd="1" presId="urn:microsoft.com/office/officeart/2005/8/layout/hList1"/>
    <dgm:cxn modelId="{D2FE81E0-2BFB-4360-B951-E1BCA3EE8D1F}" type="presOf" srcId="{C67974A3-88C4-413E-BDF2-9F8E0BE19C23}" destId="{5F3EB423-941A-43E6-9CAC-311DF0760EC5}" srcOrd="0" destOrd="1" presId="urn:microsoft.com/office/officeart/2005/8/layout/hList1"/>
    <dgm:cxn modelId="{7640E0EB-3428-4FD8-8D4F-B8B3AC64CA14}" type="presOf" srcId="{28209FFE-F1C4-4BE8-ABB6-550DCBA7D291}" destId="{5F3EB423-941A-43E6-9CAC-311DF0760EC5}" srcOrd="0" destOrd="4" presId="urn:microsoft.com/office/officeart/2005/8/layout/hList1"/>
    <dgm:cxn modelId="{B051D48D-E0BA-416D-84BF-A05F88487A6F}" type="presParOf" srcId="{AD50C1F9-BCC9-4C14-8E3C-0A2D8280D059}" destId="{CD66DE47-CD56-4A62-B375-6B2CA48FD6F9}" srcOrd="0" destOrd="0" presId="urn:microsoft.com/office/officeart/2005/8/layout/hList1"/>
    <dgm:cxn modelId="{73DEABBE-4AE3-421B-8366-D1DD339AAC34}" type="presParOf" srcId="{CD66DE47-CD56-4A62-B375-6B2CA48FD6F9}" destId="{A7557D5A-1559-4990-A4CB-90327C077E72}" srcOrd="0" destOrd="0" presId="urn:microsoft.com/office/officeart/2005/8/layout/hList1"/>
    <dgm:cxn modelId="{251AFA20-794D-4CE6-A5F8-E0D90312A57A}" type="presParOf" srcId="{CD66DE47-CD56-4A62-B375-6B2CA48FD6F9}" destId="{5F3EB423-941A-43E6-9CAC-311DF0760EC5}" srcOrd="1" destOrd="0" presId="urn:microsoft.com/office/officeart/2005/8/layout/hList1"/>
    <dgm:cxn modelId="{D0503874-87B2-43E9-B231-B64544C9AD51}" type="presParOf" srcId="{AD50C1F9-BCC9-4C14-8E3C-0A2D8280D059}" destId="{411EF42A-9C36-449A-91F3-A7F5D4AD0CD1}" srcOrd="1" destOrd="0" presId="urn:microsoft.com/office/officeart/2005/8/layout/hList1"/>
    <dgm:cxn modelId="{A7FCBE20-C6E1-4995-98DF-9501493DA57A}" type="presParOf" srcId="{AD50C1F9-BCC9-4C14-8E3C-0A2D8280D059}" destId="{CB96BD9E-4F6F-452E-A1EE-29B17FBAC6D9}" srcOrd="2" destOrd="0" presId="urn:microsoft.com/office/officeart/2005/8/layout/hList1"/>
    <dgm:cxn modelId="{81F312B8-EE91-4227-A96D-F24039C9A48A}" type="presParOf" srcId="{CB96BD9E-4F6F-452E-A1EE-29B17FBAC6D9}" destId="{777EB19B-A957-4F3C-B63D-396C374F8684}" srcOrd="0" destOrd="0" presId="urn:microsoft.com/office/officeart/2005/8/layout/hList1"/>
    <dgm:cxn modelId="{92E844E3-B669-4F5A-9BFD-4D812B3A1340}" type="presParOf" srcId="{CB96BD9E-4F6F-452E-A1EE-29B17FBAC6D9}" destId="{93A88CA6-FA14-4D7F-9E88-CCAB8FF8ED70}" srcOrd="1" destOrd="0" presId="urn:microsoft.com/office/officeart/2005/8/layout/hList1"/>
    <dgm:cxn modelId="{05D3B07A-14E1-429C-A8C4-C16B939D9E29}" type="presParOf" srcId="{AD50C1F9-BCC9-4C14-8E3C-0A2D8280D059}" destId="{98653749-9375-4D55-902B-B4D7C9A27DD2}" srcOrd="3" destOrd="0" presId="urn:microsoft.com/office/officeart/2005/8/layout/hList1"/>
    <dgm:cxn modelId="{27E00210-F964-44C8-AD21-A00DAE00BA32}" type="presParOf" srcId="{AD50C1F9-BCC9-4C14-8E3C-0A2D8280D059}" destId="{FC42584C-0FCF-4ABF-B79D-E9FC4C5A28B2}" srcOrd="4" destOrd="0" presId="urn:microsoft.com/office/officeart/2005/8/layout/hList1"/>
    <dgm:cxn modelId="{5093F153-01CB-45AC-A0AA-57EE7A25C53C}" type="presParOf" srcId="{FC42584C-0FCF-4ABF-B79D-E9FC4C5A28B2}" destId="{642C55A6-AB2C-4A4D-BEDD-C4D1BF326065}" srcOrd="0" destOrd="0" presId="urn:microsoft.com/office/officeart/2005/8/layout/hList1"/>
    <dgm:cxn modelId="{86C380B5-470C-46A0-9F9A-9A04654722D8}" type="presParOf" srcId="{FC42584C-0FCF-4ABF-B79D-E9FC4C5A28B2}" destId="{31B4C7F6-C201-4DBF-8231-E44F82673D3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E39D98-D130-461A-BCD3-461FD650BE4E}">
      <dsp:nvSpPr>
        <dsp:cNvPr id="0" name=""/>
        <dsp:cNvSpPr/>
      </dsp:nvSpPr>
      <dsp:spPr>
        <a:xfrm>
          <a:off x="1908741" y="0"/>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Department &amp; Division </a:t>
          </a:r>
          <a:endParaRPr lang="en-US" sz="1500" kern="1200" dirty="0"/>
        </a:p>
      </dsp:txBody>
      <dsp:txXfrm>
        <a:off x="2485514" y="1153546"/>
        <a:ext cx="1153545" cy="1153545"/>
      </dsp:txXfrm>
    </dsp:sp>
    <dsp:sp modelId="{434BFCA4-B076-4302-9360-D2E66C92CBD2}">
      <dsp:nvSpPr>
        <dsp:cNvPr id="0" name=""/>
        <dsp:cNvSpPr/>
      </dsp:nvSpPr>
      <dsp:spPr>
        <a:xfrm>
          <a:off x="755195"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Community Input</a:t>
          </a:r>
          <a:endParaRPr lang="en-US" sz="1500" kern="1200" dirty="0"/>
        </a:p>
      </dsp:txBody>
      <dsp:txXfrm>
        <a:off x="1331968" y="3460637"/>
        <a:ext cx="1153545" cy="1153545"/>
      </dsp:txXfrm>
    </dsp:sp>
    <dsp:sp modelId="{854FAFD2-A258-4308-B761-AD6FA86728D2}">
      <dsp:nvSpPr>
        <dsp:cNvPr id="0" name=""/>
        <dsp:cNvSpPr/>
      </dsp:nvSpPr>
      <dsp:spPr>
        <a:xfrm rot="10800000">
          <a:off x="1908741"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MHSA Advisory</a:t>
          </a:r>
        </a:p>
        <a:p>
          <a:pPr marL="0" lvl="0" indent="0" algn="ctr" defTabSz="666750">
            <a:lnSpc>
              <a:spcPct val="90000"/>
            </a:lnSpc>
            <a:spcBef>
              <a:spcPct val="0"/>
            </a:spcBef>
            <a:spcAft>
              <a:spcPct val="35000"/>
            </a:spcAft>
            <a:buNone/>
          </a:pPr>
          <a:r>
            <a:rPr lang="en-US" sz="1500" kern="1200"/>
            <a:t>Committee</a:t>
          </a:r>
        </a:p>
        <a:p>
          <a:pPr marL="0" lvl="0" indent="0" algn="ctr" defTabSz="666750">
            <a:lnSpc>
              <a:spcPct val="90000"/>
            </a:lnSpc>
            <a:spcBef>
              <a:spcPct val="0"/>
            </a:spcBef>
            <a:spcAft>
              <a:spcPct val="35000"/>
            </a:spcAft>
            <a:buNone/>
          </a:pPr>
          <a:r>
            <a:rPr lang="en-US" sz="1500" kern="1200"/>
            <a:t>Input </a:t>
          </a:r>
          <a:endParaRPr lang="en-US" sz="1500" kern="1200" dirty="0"/>
        </a:p>
      </dsp:txBody>
      <dsp:txXfrm rot="10800000">
        <a:off x="2485514" y="2307091"/>
        <a:ext cx="1153545" cy="1153545"/>
      </dsp:txXfrm>
    </dsp:sp>
    <dsp:sp modelId="{ED471284-FF0E-47F5-81B6-461F4E504630}">
      <dsp:nvSpPr>
        <dsp:cNvPr id="0" name=""/>
        <dsp:cNvSpPr/>
      </dsp:nvSpPr>
      <dsp:spPr>
        <a:xfrm>
          <a:off x="3062287" y="2307091"/>
          <a:ext cx="2307091" cy="230709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Staff Input</a:t>
          </a:r>
          <a:endParaRPr lang="en-US" sz="1500" kern="1200" dirty="0"/>
        </a:p>
      </dsp:txBody>
      <dsp:txXfrm>
        <a:off x="3639060" y="3460637"/>
        <a:ext cx="1153545" cy="1153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57D5A-1559-4990-A4CB-90327C077E72}">
      <dsp:nvSpPr>
        <dsp:cNvPr id="0" name=""/>
        <dsp:cNvSpPr/>
      </dsp:nvSpPr>
      <dsp:spPr>
        <a:xfrm>
          <a:off x="2962" y="404439"/>
          <a:ext cx="2888849" cy="11555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spc="-25" dirty="0">
              <a:solidFill>
                <a:srgbClr val="FFFFFF"/>
              </a:solidFill>
              <a:latin typeface="Arial" panose="020B0604020202020204" pitchFamily="34" charset="0"/>
              <a:cs typeface="Arial" panose="020B0604020202020204" pitchFamily="34" charset="0"/>
            </a:rPr>
            <a:t>30%</a:t>
          </a:r>
          <a:endParaRPr lang="en-US"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Housing</a:t>
          </a:r>
          <a:r>
            <a:rPr lang="en-US" sz="2000" kern="1200" spc="-35" dirty="0">
              <a:solidFill>
                <a:srgbClr val="FFFFFF"/>
              </a:solidFill>
              <a:latin typeface="Arial" panose="020B0604020202020204" pitchFamily="34" charset="0"/>
              <a:cs typeface="Arial" panose="020B0604020202020204" pitchFamily="34" charset="0"/>
            </a:rPr>
            <a:t> </a:t>
          </a:r>
          <a:r>
            <a:rPr lang="en-US" sz="2000" kern="1200" spc="-10" dirty="0">
              <a:solidFill>
                <a:srgbClr val="FFFFFF"/>
              </a:solidFill>
              <a:latin typeface="Arial" panose="020B0604020202020204" pitchFamily="34" charset="0"/>
              <a:cs typeface="Arial" panose="020B0604020202020204" pitchFamily="34" charset="0"/>
            </a:rPr>
            <a:t>Interventions</a:t>
          </a:r>
          <a:endParaRPr lang="en-US" sz="2000" kern="1200" dirty="0">
            <a:latin typeface="Arial" panose="020B0604020202020204" pitchFamily="34" charset="0"/>
            <a:cs typeface="Arial" panose="020B0604020202020204" pitchFamily="34" charset="0"/>
          </a:endParaRPr>
        </a:p>
      </dsp:txBody>
      <dsp:txXfrm>
        <a:off x="2962" y="404439"/>
        <a:ext cx="2888849" cy="1155539"/>
      </dsp:txXfrm>
    </dsp:sp>
    <dsp:sp modelId="{5F3EB423-941A-43E6-9CAC-311DF0760EC5}">
      <dsp:nvSpPr>
        <dsp:cNvPr id="0" name=""/>
        <dsp:cNvSpPr/>
      </dsp:nvSpPr>
      <dsp:spPr>
        <a:xfrm>
          <a:off x="2962" y="1559978"/>
          <a:ext cx="288884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spc="-10" dirty="0">
              <a:latin typeface="Arial" panose="020B0604020202020204" pitchFamily="34" charset="0"/>
              <a:cs typeface="Arial" panose="020B0604020202020204" pitchFamily="34" charset="0"/>
            </a:rPr>
            <a:t>Rental</a:t>
          </a:r>
          <a:r>
            <a:rPr lang="en-US" sz="1800" kern="1200" spc="-70"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subsidies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spc="-10" dirty="0">
              <a:latin typeface="Arial" panose="020B0604020202020204" pitchFamily="34" charset="0"/>
              <a:cs typeface="Arial" panose="020B0604020202020204" pitchFamily="34" charset="0"/>
            </a:rPr>
            <a:t>Operating</a:t>
          </a:r>
          <a:r>
            <a:rPr lang="en-US" sz="1800" kern="1200" spc="-4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subsidies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Shared</a:t>
          </a:r>
          <a:r>
            <a:rPr lang="en-US" sz="1800" kern="1200" spc="-40" dirty="0">
              <a:latin typeface="Arial" panose="020B0604020202020204" pitchFamily="34" charset="0"/>
              <a:cs typeface="Arial" panose="020B0604020202020204" pitchFamily="34" charset="0"/>
            </a:rPr>
            <a:t> &amp; </a:t>
          </a:r>
          <a:r>
            <a:rPr lang="en-US" sz="1800" kern="1200" spc="-10" dirty="0">
              <a:latin typeface="Arial" panose="020B0604020202020204" pitchFamily="34" charset="0"/>
              <a:cs typeface="Arial" panose="020B0604020202020204" pitchFamily="34" charset="0"/>
            </a:rPr>
            <a:t>family housing</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spc="-10" dirty="0">
              <a:latin typeface="Arial" panose="020B0604020202020204" pitchFamily="34" charset="0"/>
              <a:cs typeface="Arial" panose="020B0604020202020204" pitchFamily="34" charset="0"/>
            </a:rPr>
            <a:t>Capital </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spc="-20" dirty="0">
              <a:latin typeface="Arial" panose="020B0604020202020204" pitchFamily="34" charset="0"/>
              <a:cs typeface="Arial" panose="020B0604020202020204" pitchFamily="34" charset="0"/>
            </a:rPr>
            <a:t>Non-</a:t>
          </a:r>
          <a:r>
            <a:rPr lang="en-US" sz="1800" kern="1200" spc="-10" dirty="0">
              <a:latin typeface="Arial" panose="020B0604020202020204" pitchFamily="34" charset="0"/>
              <a:cs typeface="Arial" panose="020B0604020202020204" pitchFamily="34" charset="0"/>
            </a:rPr>
            <a:t>federal</a:t>
          </a:r>
          <a:r>
            <a:rPr lang="en-US" sz="1800" kern="1200" spc="-3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share</a:t>
          </a:r>
          <a:r>
            <a:rPr lang="en-US" sz="1800" kern="1200" spc="-55" dirty="0">
              <a:latin typeface="Arial" panose="020B0604020202020204" pitchFamily="34" charset="0"/>
              <a:cs typeface="Arial" panose="020B0604020202020204" pitchFamily="34" charset="0"/>
            </a:rPr>
            <a:t> </a:t>
          </a:r>
          <a:r>
            <a:rPr lang="en-US" sz="1800" kern="1200" spc="-25" dirty="0">
              <a:latin typeface="Arial" panose="020B0604020202020204" pitchFamily="34" charset="0"/>
              <a:cs typeface="Arial" panose="020B0604020202020204" pitchFamily="34" charset="0"/>
            </a:rPr>
            <a:t>for </a:t>
          </a:r>
          <a:r>
            <a:rPr lang="en-US" sz="1800" kern="1200" dirty="0">
              <a:latin typeface="Arial" panose="020B0604020202020204" pitchFamily="34" charset="0"/>
              <a:cs typeface="Arial" panose="020B0604020202020204" pitchFamily="34" charset="0"/>
            </a:rPr>
            <a:t>certain</a:t>
          </a:r>
          <a:r>
            <a:rPr lang="en-US" sz="1800" kern="1200" spc="-4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transitional </a:t>
          </a:r>
          <a:r>
            <a:rPr lang="en-US" sz="1800" kern="1200" spc="-20" dirty="0">
              <a:latin typeface="Arial" panose="020B0604020202020204" pitchFamily="34" charset="0"/>
              <a:cs typeface="Arial" panose="020B0604020202020204" pitchFamily="34" charset="0"/>
            </a:rPr>
            <a:t>rent</a:t>
          </a:r>
          <a:endParaRPr lang="en-US" sz="1800" kern="1200" dirty="0">
            <a:latin typeface="Arial" panose="020B0604020202020204" pitchFamily="34" charset="0"/>
            <a:cs typeface="Arial" panose="020B0604020202020204" pitchFamily="34" charset="0"/>
          </a:endParaRPr>
        </a:p>
      </dsp:txBody>
      <dsp:txXfrm>
        <a:off x="2962" y="1559978"/>
        <a:ext cx="2888849" cy="2810880"/>
      </dsp:txXfrm>
    </dsp:sp>
    <dsp:sp modelId="{777EB19B-A957-4F3C-B63D-396C374F8684}">
      <dsp:nvSpPr>
        <dsp:cNvPr id="0" name=""/>
        <dsp:cNvSpPr/>
      </dsp:nvSpPr>
      <dsp:spPr>
        <a:xfrm>
          <a:off x="3296251" y="404439"/>
          <a:ext cx="2888849" cy="11555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spc="-25" dirty="0">
              <a:solidFill>
                <a:srgbClr val="FFFFFF"/>
              </a:solidFill>
              <a:latin typeface="Arial" panose="020B0604020202020204" pitchFamily="34" charset="0"/>
              <a:cs typeface="Arial" panose="020B0604020202020204" pitchFamily="34" charset="0"/>
            </a:rPr>
            <a:t>35%</a:t>
          </a:r>
          <a:endParaRPr lang="en-US"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kern="1200" dirty="0">
              <a:solidFill>
                <a:srgbClr val="FFFFFF"/>
              </a:solidFill>
              <a:latin typeface="Arial" panose="020B0604020202020204" pitchFamily="34" charset="0"/>
              <a:cs typeface="Arial" panose="020B0604020202020204" pitchFamily="34" charset="0"/>
            </a:rPr>
            <a:t>Full-Service</a:t>
          </a:r>
          <a:r>
            <a:rPr lang="en-US" sz="2000" kern="1200" spc="-35" dirty="0">
              <a:solidFill>
                <a:srgbClr val="FFFFFF"/>
              </a:solidFill>
              <a:latin typeface="Arial" panose="020B0604020202020204" pitchFamily="34" charset="0"/>
              <a:cs typeface="Arial" panose="020B0604020202020204" pitchFamily="34" charset="0"/>
            </a:rPr>
            <a:t> </a:t>
          </a:r>
          <a:r>
            <a:rPr lang="en-US" sz="2000" kern="1200" spc="-10" dirty="0">
              <a:solidFill>
                <a:srgbClr val="FFFFFF"/>
              </a:solidFill>
              <a:latin typeface="Arial" panose="020B0604020202020204" pitchFamily="34" charset="0"/>
              <a:cs typeface="Arial" panose="020B0604020202020204" pitchFamily="34" charset="0"/>
            </a:rPr>
            <a:t>Partnerships</a:t>
          </a:r>
          <a:r>
            <a:rPr lang="en-US" sz="2000" kern="1200" spc="-30" dirty="0">
              <a:solidFill>
                <a:srgbClr val="FFFFFF"/>
              </a:solidFill>
              <a:latin typeface="Arial" panose="020B0604020202020204" pitchFamily="34" charset="0"/>
              <a:cs typeface="Arial" panose="020B0604020202020204" pitchFamily="34" charset="0"/>
            </a:rPr>
            <a:t> </a:t>
          </a:r>
          <a:r>
            <a:rPr lang="en-US" sz="2000" kern="1200" spc="-20" dirty="0">
              <a:solidFill>
                <a:srgbClr val="FFFFFF"/>
              </a:solidFill>
              <a:latin typeface="Arial" panose="020B0604020202020204" pitchFamily="34" charset="0"/>
              <a:cs typeface="Arial" panose="020B0604020202020204" pitchFamily="34" charset="0"/>
            </a:rPr>
            <a:t>(FSP)</a:t>
          </a:r>
          <a:endParaRPr lang="en-US" sz="2000" kern="1200" dirty="0">
            <a:latin typeface="Arial" panose="020B0604020202020204" pitchFamily="34" charset="0"/>
            <a:cs typeface="Arial" panose="020B0604020202020204" pitchFamily="34" charset="0"/>
          </a:endParaRPr>
        </a:p>
      </dsp:txBody>
      <dsp:txXfrm>
        <a:off x="3296251" y="404439"/>
        <a:ext cx="2888849" cy="1155539"/>
      </dsp:txXfrm>
    </dsp:sp>
    <dsp:sp modelId="{93A88CA6-FA14-4D7F-9E88-CCAB8FF8ED70}">
      <dsp:nvSpPr>
        <dsp:cNvPr id="0" name=""/>
        <dsp:cNvSpPr/>
      </dsp:nvSpPr>
      <dsp:spPr>
        <a:xfrm>
          <a:off x="3296251" y="1559978"/>
          <a:ext cx="288884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Mental</a:t>
          </a:r>
          <a:r>
            <a:rPr lang="en-US" sz="1800" kern="1200" spc="-80"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health</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Supportive</a:t>
          </a:r>
          <a:r>
            <a:rPr lang="en-US" sz="1800" kern="1200" spc="-4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services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Substance</a:t>
          </a:r>
          <a:r>
            <a:rPr lang="en-US" sz="1800" kern="1200" spc="-110" dirty="0">
              <a:latin typeface="Arial" panose="020B0604020202020204" pitchFamily="34" charset="0"/>
              <a:cs typeface="Arial" panose="020B0604020202020204" pitchFamily="34" charset="0"/>
            </a:rPr>
            <a:t> </a:t>
          </a:r>
          <a:r>
            <a:rPr lang="en-US" sz="1800" kern="1200" spc="-25" dirty="0">
              <a:latin typeface="Arial" panose="020B0604020202020204" pitchFamily="34" charset="0"/>
              <a:cs typeface="Arial" panose="020B0604020202020204" pitchFamily="34" charset="0"/>
            </a:rPr>
            <a:t>use </a:t>
          </a:r>
          <a:r>
            <a:rPr lang="en-US" sz="1800" kern="1200" dirty="0">
              <a:latin typeface="Arial" panose="020B0604020202020204" pitchFamily="34" charset="0"/>
              <a:cs typeface="Arial" panose="020B0604020202020204" pitchFamily="34" charset="0"/>
            </a:rPr>
            <a:t>disorder</a:t>
          </a:r>
          <a:r>
            <a:rPr lang="en-US" sz="1800" kern="1200" spc="-7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treatment services</a:t>
          </a:r>
          <a:endParaRPr lang="en-US" sz="1800" kern="1200" dirty="0">
            <a:latin typeface="Arial" panose="020B0604020202020204" pitchFamily="34" charset="0"/>
            <a:cs typeface="Arial" panose="020B0604020202020204" pitchFamily="34" charset="0"/>
          </a:endParaRPr>
        </a:p>
      </dsp:txBody>
      <dsp:txXfrm>
        <a:off x="3296251" y="1559978"/>
        <a:ext cx="2888849" cy="2810880"/>
      </dsp:txXfrm>
    </dsp:sp>
    <dsp:sp modelId="{642C55A6-AB2C-4A4D-BEDD-C4D1BF326065}">
      <dsp:nvSpPr>
        <dsp:cNvPr id="0" name=""/>
        <dsp:cNvSpPr/>
      </dsp:nvSpPr>
      <dsp:spPr>
        <a:xfrm>
          <a:off x="6589539" y="404439"/>
          <a:ext cx="2888849" cy="1155539"/>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en-US" sz="2000" b="1" kern="1200" spc="-25" dirty="0">
              <a:solidFill>
                <a:srgbClr val="FFFFFF"/>
              </a:solidFill>
              <a:latin typeface="Arial" panose="020B0604020202020204" pitchFamily="34" charset="0"/>
              <a:cs typeface="Arial" panose="020B0604020202020204" pitchFamily="34" charset="0"/>
            </a:rPr>
            <a:t>35%</a:t>
          </a:r>
          <a:endParaRPr lang="en-US" sz="2000" kern="1200" dirty="0">
            <a:latin typeface="Arial" panose="020B0604020202020204" pitchFamily="34" charset="0"/>
            <a:cs typeface="Arial" panose="020B0604020202020204" pitchFamily="34" charset="0"/>
          </a:endParaRPr>
        </a:p>
        <a:p>
          <a:pPr marL="0" lvl="0" indent="0" algn="ctr" defTabSz="889000">
            <a:lnSpc>
              <a:spcPct val="90000"/>
            </a:lnSpc>
            <a:spcBef>
              <a:spcPct val="0"/>
            </a:spcBef>
            <a:spcAft>
              <a:spcPct val="35000"/>
            </a:spcAft>
            <a:buNone/>
          </a:pPr>
          <a:r>
            <a:rPr lang="en-US" sz="2000" kern="1200" spc="-10" dirty="0">
              <a:solidFill>
                <a:srgbClr val="FFFFFF"/>
              </a:solidFill>
              <a:latin typeface="Arial" panose="020B0604020202020204" pitchFamily="34" charset="0"/>
              <a:cs typeface="Arial" panose="020B0604020202020204" pitchFamily="34" charset="0"/>
            </a:rPr>
            <a:t>Behavioral</a:t>
          </a:r>
          <a:r>
            <a:rPr lang="en-US" sz="2000" kern="1200" spc="-55" dirty="0">
              <a:solidFill>
                <a:srgbClr val="FFFFFF"/>
              </a:solidFill>
              <a:latin typeface="Arial" panose="020B0604020202020204" pitchFamily="34" charset="0"/>
              <a:cs typeface="Arial" panose="020B0604020202020204" pitchFamily="34" charset="0"/>
            </a:rPr>
            <a:t> </a:t>
          </a:r>
          <a:r>
            <a:rPr lang="en-US" sz="2000" kern="1200" dirty="0">
              <a:solidFill>
                <a:srgbClr val="FFFFFF"/>
              </a:solidFill>
              <a:latin typeface="Arial" panose="020B0604020202020204" pitchFamily="34" charset="0"/>
              <a:cs typeface="Arial" panose="020B0604020202020204" pitchFamily="34" charset="0"/>
            </a:rPr>
            <a:t>Health</a:t>
          </a:r>
          <a:r>
            <a:rPr lang="en-US" sz="2000" kern="1200" spc="-40" dirty="0">
              <a:solidFill>
                <a:srgbClr val="FFFFFF"/>
              </a:solidFill>
              <a:latin typeface="Arial" panose="020B0604020202020204" pitchFamily="34" charset="0"/>
              <a:cs typeface="Arial" panose="020B0604020202020204" pitchFamily="34" charset="0"/>
            </a:rPr>
            <a:t> </a:t>
          </a:r>
          <a:r>
            <a:rPr lang="en-US" sz="2000" kern="1200" dirty="0">
              <a:solidFill>
                <a:srgbClr val="FFFFFF"/>
              </a:solidFill>
              <a:latin typeface="Arial" panose="020B0604020202020204" pitchFamily="34" charset="0"/>
              <a:cs typeface="Arial" panose="020B0604020202020204" pitchFamily="34" charset="0"/>
            </a:rPr>
            <a:t>Services</a:t>
          </a:r>
          <a:r>
            <a:rPr lang="en-US" sz="2000" kern="1200" spc="-35" dirty="0">
              <a:solidFill>
                <a:srgbClr val="FFFFFF"/>
              </a:solidFill>
              <a:latin typeface="Arial" panose="020B0604020202020204" pitchFamily="34" charset="0"/>
              <a:cs typeface="Arial" panose="020B0604020202020204" pitchFamily="34" charset="0"/>
            </a:rPr>
            <a:t> </a:t>
          </a:r>
          <a:r>
            <a:rPr lang="en-US" sz="2000" kern="1200" spc="-25" dirty="0">
              <a:solidFill>
                <a:srgbClr val="FFFFFF"/>
              </a:solidFill>
              <a:latin typeface="Arial" panose="020B0604020202020204" pitchFamily="34" charset="0"/>
              <a:cs typeface="Arial" panose="020B0604020202020204" pitchFamily="34" charset="0"/>
            </a:rPr>
            <a:t>and </a:t>
          </a:r>
          <a:r>
            <a:rPr lang="en-US" sz="2000" kern="1200" dirty="0">
              <a:solidFill>
                <a:srgbClr val="FFFFFF"/>
              </a:solidFill>
              <a:latin typeface="Arial" panose="020B0604020202020204" pitchFamily="34" charset="0"/>
              <a:cs typeface="Arial" panose="020B0604020202020204" pitchFamily="34" charset="0"/>
            </a:rPr>
            <a:t>Supports</a:t>
          </a:r>
          <a:r>
            <a:rPr lang="en-US" sz="2000" kern="1200" spc="-55" dirty="0">
              <a:solidFill>
                <a:srgbClr val="FFFFFF"/>
              </a:solidFill>
              <a:latin typeface="Arial" panose="020B0604020202020204" pitchFamily="34" charset="0"/>
              <a:cs typeface="Arial" panose="020B0604020202020204" pitchFamily="34" charset="0"/>
            </a:rPr>
            <a:t> </a:t>
          </a:r>
          <a:r>
            <a:rPr lang="en-US" sz="2000" kern="1200" spc="-10" dirty="0">
              <a:solidFill>
                <a:srgbClr val="FFFFFF"/>
              </a:solidFill>
              <a:latin typeface="Arial" panose="020B0604020202020204" pitchFamily="34" charset="0"/>
              <a:cs typeface="Arial" panose="020B0604020202020204" pitchFamily="34" charset="0"/>
            </a:rPr>
            <a:t>(BHSS)</a:t>
          </a:r>
          <a:endParaRPr lang="en-US" sz="2000" kern="1200" dirty="0">
            <a:latin typeface="Arial" panose="020B0604020202020204" pitchFamily="34" charset="0"/>
            <a:cs typeface="Arial" panose="020B0604020202020204" pitchFamily="34" charset="0"/>
          </a:endParaRPr>
        </a:p>
      </dsp:txBody>
      <dsp:txXfrm>
        <a:off x="6589539" y="404439"/>
        <a:ext cx="2888849" cy="1155539"/>
      </dsp:txXfrm>
    </dsp:sp>
    <dsp:sp modelId="{31B4C7F6-C201-4DBF-8231-E44F82673D3B}">
      <dsp:nvSpPr>
        <dsp:cNvPr id="0" name=""/>
        <dsp:cNvSpPr/>
      </dsp:nvSpPr>
      <dsp:spPr>
        <a:xfrm>
          <a:off x="6592502" y="1577743"/>
          <a:ext cx="2888849" cy="28108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Early</a:t>
          </a:r>
          <a:r>
            <a:rPr lang="en-US" sz="1800" kern="1200" spc="-70"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intervention - 51%</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Ages 25 &amp; </a:t>
          </a:r>
          <a:r>
            <a:rPr lang="en-US" sz="1800" kern="1200" spc="-10" dirty="0">
              <a:latin typeface="Arial" panose="020B0604020202020204" pitchFamily="34" charset="0"/>
              <a:cs typeface="Arial" panose="020B0604020202020204" pitchFamily="34" charset="0"/>
            </a:rPr>
            <a:t>under - 51%</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Outreach</a:t>
          </a:r>
          <a:r>
            <a:rPr lang="en-US" sz="1800" kern="1200" spc="-90" dirty="0">
              <a:latin typeface="Arial" panose="020B0604020202020204" pitchFamily="34" charset="0"/>
              <a:cs typeface="Arial" panose="020B0604020202020204" pitchFamily="34" charset="0"/>
            </a:rPr>
            <a:t> &amp; </a:t>
          </a:r>
          <a:r>
            <a:rPr lang="en-US" sz="1800" kern="1200" spc="-10" dirty="0">
              <a:latin typeface="Arial" panose="020B0604020202020204" pitchFamily="34" charset="0"/>
              <a:cs typeface="Arial" panose="020B0604020202020204" pitchFamily="34" charset="0"/>
            </a:rPr>
            <a:t>engagement</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spc="-20" dirty="0">
              <a:latin typeface="Arial" panose="020B0604020202020204" pitchFamily="34" charset="0"/>
              <a:cs typeface="Arial" panose="020B0604020202020204" pitchFamily="34" charset="0"/>
            </a:rPr>
            <a:t>Workforce</a:t>
          </a:r>
          <a:r>
            <a:rPr lang="en-US" sz="1800" kern="1200" spc="-60"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education and  training</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Capital</a:t>
          </a:r>
          <a:r>
            <a:rPr lang="en-US" sz="1800" kern="1200" spc="-40"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facilities and  </a:t>
          </a:r>
          <a:r>
            <a:rPr lang="en-US" sz="1800" kern="1200" dirty="0">
              <a:latin typeface="Arial" panose="020B0604020202020204" pitchFamily="34" charset="0"/>
              <a:cs typeface="Arial" panose="020B0604020202020204" pitchFamily="34" charset="0"/>
            </a:rPr>
            <a:t>technological</a:t>
          </a:r>
          <a:r>
            <a:rPr lang="en-US" sz="1800" kern="1200" spc="-10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needs</a:t>
          </a:r>
          <a:endParaRPr lang="en-US"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800" kern="1200" dirty="0">
              <a:latin typeface="Arial" panose="020B0604020202020204" pitchFamily="34" charset="0"/>
              <a:cs typeface="Arial" panose="020B0604020202020204" pitchFamily="34" charset="0"/>
            </a:rPr>
            <a:t>Innovative</a:t>
          </a:r>
          <a:r>
            <a:rPr lang="en-US" sz="1800" kern="1200" spc="-70" dirty="0">
              <a:latin typeface="Arial" panose="020B0604020202020204" pitchFamily="34" charset="0"/>
              <a:cs typeface="Arial" panose="020B0604020202020204" pitchFamily="34" charset="0"/>
            </a:rPr>
            <a:t> </a:t>
          </a:r>
          <a:r>
            <a:rPr lang="en-US" sz="1800" kern="1200" dirty="0">
              <a:latin typeface="Arial" panose="020B0604020202020204" pitchFamily="34" charset="0"/>
              <a:cs typeface="Arial" panose="020B0604020202020204" pitchFamily="34" charset="0"/>
            </a:rPr>
            <a:t>pilots</a:t>
          </a:r>
          <a:r>
            <a:rPr lang="en-US" sz="1800" kern="1200" spc="-75" dirty="0">
              <a:latin typeface="Arial" panose="020B0604020202020204" pitchFamily="34" charset="0"/>
              <a:cs typeface="Arial" panose="020B0604020202020204" pitchFamily="34" charset="0"/>
            </a:rPr>
            <a:t> and</a:t>
          </a:r>
          <a:r>
            <a:rPr lang="en-US" sz="1800" kern="1200" spc="-25" dirty="0">
              <a:latin typeface="Arial" panose="020B0604020202020204" pitchFamily="34" charset="0"/>
              <a:cs typeface="Arial" panose="020B0604020202020204" pitchFamily="34" charset="0"/>
            </a:rPr>
            <a:t> </a:t>
          </a:r>
          <a:r>
            <a:rPr lang="en-US" sz="1800" kern="1200" spc="-10" dirty="0">
              <a:latin typeface="Arial" panose="020B0604020202020204" pitchFamily="34" charset="0"/>
              <a:cs typeface="Arial" panose="020B0604020202020204" pitchFamily="34" charset="0"/>
            </a:rPr>
            <a:t>projects	</a:t>
          </a:r>
          <a:endParaRPr lang="en-US" sz="1800" kern="1200" dirty="0">
            <a:latin typeface="Arial" panose="020B0604020202020204" pitchFamily="34" charset="0"/>
            <a:cs typeface="Arial" panose="020B0604020202020204" pitchFamily="34" charset="0"/>
          </a:endParaRPr>
        </a:p>
      </dsp:txBody>
      <dsp:txXfrm>
        <a:off x="6592502" y="1577743"/>
        <a:ext cx="2888849" cy="281088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4942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1687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3385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43836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12108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39080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22468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930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8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1453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p6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3" name="Google Shape;673;p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23012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534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5730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462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8373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581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768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38190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0375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8308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0813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15388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737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618244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95054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4932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57415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36793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561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3073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01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7239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39453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1" name="Google Shape;751;p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231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50350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534535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85062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022520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8118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59766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3208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774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827302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033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12005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5519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4038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59035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8270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384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843403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783157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7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0" name="Google Shape;760;p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578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8406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355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718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15"/>
        <p:cNvGrpSpPr/>
        <p:nvPr/>
      </p:nvGrpSpPr>
      <p:grpSpPr>
        <a:xfrm>
          <a:off x="0" y="0"/>
          <a:ext cx="0" cy="0"/>
          <a:chOff x="0" y="0"/>
          <a:chExt cx="0" cy="0"/>
        </a:xfrm>
      </p:grpSpPr>
      <p:sp>
        <p:nvSpPr>
          <p:cNvPr id="2" name="hcSlideMaster.Title SlideHeader" descr="  ">
            <a:extLst>
              <a:ext uri="{FF2B5EF4-FFF2-40B4-BE49-F238E27FC236}">
                <a16:creationId xmlns:a16="http://schemas.microsoft.com/office/drawing/2014/main" id="{022D88F0-6927-4175-9722-95C17BBA6628}"/>
              </a:ext>
            </a:extLst>
          </p:cNvPr>
          <p:cNvSpPr txBox="1"/>
          <p:nvPr userDrawn="1"/>
        </p:nvSpPr>
        <p:spPr>
          <a:xfrm>
            <a:off x="0" y="0"/>
            <a:ext cx="12192000" cy="223138"/>
          </a:xfrm>
          <a:prstGeom prst="rect">
            <a:avLst/>
          </a:prstGeom>
          <a:noFill/>
        </p:spPr>
        <p:txBody>
          <a:bodyPr vert="horz" rtlCol="0">
            <a:spAutoFit/>
          </a:bodyPr>
          <a:lstStyle/>
          <a:p>
            <a:pPr algn="ctr"/>
            <a:r>
              <a:rPr lang="en-US" sz="850" b="0" i="0" u="none" baseline="0">
                <a:solidFill>
                  <a:srgbClr val="000000"/>
                </a:solidFill>
                <a:latin typeface="Microsoft Sans Serif" panose="020B0604020202020204" pitchFamily="34" charset="0"/>
              </a:rPr>
              <a:t>  </a:t>
            </a:r>
          </a:p>
        </p:txBody>
      </p:sp>
    </p:spTree>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Mental Health">
  <p:cSld name="Mental Health">
    <p:bg>
      <p:bgPr>
        <a:solidFill>
          <a:srgbClr val="EEF4F7">
            <a:alpha val="22745"/>
          </a:srgbClr>
        </a:solidFill>
        <a:effectLst/>
      </p:bgPr>
    </p:bg>
    <p:spTree>
      <p:nvGrpSpPr>
        <p:cNvPr id="1" name="Shape 47"/>
        <p:cNvGrpSpPr/>
        <p:nvPr/>
      </p:nvGrpSpPr>
      <p:grpSpPr>
        <a:xfrm>
          <a:off x="0" y="0"/>
          <a:ext cx="0" cy="0"/>
          <a:chOff x="0" y="0"/>
          <a:chExt cx="0" cy="0"/>
        </a:xfrm>
      </p:grpSpPr>
      <p:sp>
        <p:nvSpPr>
          <p:cNvPr id="48" name="Google Shape;48;p86"/>
          <p:cNvSpPr/>
          <p:nvPr/>
        </p:nvSpPr>
        <p:spPr>
          <a:xfrm rot="5400000">
            <a:off x="5905499" y="571499"/>
            <a:ext cx="381001" cy="12192002"/>
          </a:xfrm>
          <a:prstGeom prst="rect">
            <a:avLst/>
          </a:prstGeom>
          <a:solidFill>
            <a:srgbClr val="66006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9" name="Google Shape;49;p86"/>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1200" b="1" i="0">
                <a:solidFill>
                  <a:schemeClr val="lt1"/>
                </a:solidFill>
                <a:latin typeface="Roboto"/>
                <a:ea typeface="Roboto"/>
                <a:cs typeface="Roboto"/>
                <a:sym typeface="Roboto"/>
              </a:defRPr>
            </a:lvl1pPr>
            <a:lvl2pPr marL="0" lvl="1" indent="0" algn="ctr">
              <a:spcBef>
                <a:spcPts val="0"/>
              </a:spcBef>
              <a:buNone/>
              <a:defRPr sz="1200" b="1" i="0">
                <a:solidFill>
                  <a:schemeClr val="lt1"/>
                </a:solidFill>
                <a:latin typeface="Roboto"/>
                <a:ea typeface="Roboto"/>
                <a:cs typeface="Roboto"/>
                <a:sym typeface="Roboto"/>
              </a:defRPr>
            </a:lvl2pPr>
            <a:lvl3pPr marL="0" lvl="2" indent="0" algn="ctr">
              <a:spcBef>
                <a:spcPts val="0"/>
              </a:spcBef>
              <a:buNone/>
              <a:defRPr sz="1200" b="1" i="0">
                <a:solidFill>
                  <a:schemeClr val="lt1"/>
                </a:solidFill>
                <a:latin typeface="Roboto"/>
                <a:ea typeface="Roboto"/>
                <a:cs typeface="Roboto"/>
                <a:sym typeface="Roboto"/>
              </a:defRPr>
            </a:lvl3pPr>
            <a:lvl4pPr marL="0" lvl="3" indent="0" algn="ctr">
              <a:spcBef>
                <a:spcPts val="0"/>
              </a:spcBef>
              <a:buNone/>
              <a:defRPr sz="1200" b="1" i="0">
                <a:solidFill>
                  <a:schemeClr val="lt1"/>
                </a:solidFill>
                <a:latin typeface="Roboto"/>
                <a:ea typeface="Roboto"/>
                <a:cs typeface="Roboto"/>
                <a:sym typeface="Roboto"/>
              </a:defRPr>
            </a:lvl4pPr>
            <a:lvl5pPr marL="0" lvl="4" indent="0" algn="ctr">
              <a:spcBef>
                <a:spcPts val="0"/>
              </a:spcBef>
              <a:buNone/>
              <a:defRPr sz="1200" b="1" i="0">
                <a:solidFill>
                  <a:schemeClr val="lt1"/>
                </a:solidFill>
                <a:latin typeface="Roboto"/>
                <a:ea typeface="Roboto"/>
                <a:cs typeface="Roboto"/>
                <a:sym typeface="Roboto"/>
              </a:defRPr>
            </a:lvl5pPr>
            <a:lvl6pPr marL="0" lvl="5" indent="0" algn="ctr">
              <a:spcBef>
                <a:spcPts val="0"/>
              </a:spcBef>
              <a:buNone/>
              <a:defRPr sz="1200" b="1" i="0">
                <a:solidFill>
                  <a:schemeClr val="lt1"/>
                </a:solidFill>
                <a:latin typeface="Roboto"/>
                <a:ea typeface="Roboto"/>
                <a:cs typeface="Roboto"/>
                <a:sym typeface="Roboto"/>
              </a:defRPr>
            </a:lvl6pPr>
            <a:lvl7pPr marL="0" lvl="6" indent="0" algn="ctr">
              <a:spcBef>
                <a:spcPts val="0"/>
              </a:spcBef>
              <a:buNone/>
              <a:defRPr sz="1200" b="1" i="0">
                <a:solidFill>
                  <a:schemeClr val="lt1"/>
                </a:solidFill>
                <a:latin typeface="Roboto"/>
                <a:ea typeface="Roboto"/>
                <a:cs typeface="Roboto"/>
                <a:sym typeface="Roboto"/>
              </a:defRPr>
            </a:lvl7pPr>
            <a:lvl8pPr marL="0" lvl="7" indent="0" algn="ctr">
              <a:spcBef>
                <a:spcPts val="0"/>
              </a:spcBef>
              <a:buNone/>
              <a:defRPr sz="1200" b="1" i="0">
                <a:solidFill>
                  <a:schemeClr val="lt1"/>
                </a:solidFill>
                <a:latin typeface="Roboto"/>
                <a:ea typeface="Roboto"/>
                <a:cs typeface="Roboto"/>
                <a:sym typeface="Roboto"/>
              </a:defRPr>
            </a:lvl8pPr>
            <a:lvl9pPr marL="0" lvl="8" indent="0" algn="ctr">
              <a:spcBef>
                <a:spcPts val="0"/>
              </a:spcBef>
              <a:buNone/>
              <a:defRPr sz="1200" b="1" i="0">
                <a:solidFill>
                  <a:schemeClr val="lt1"/>
                </a:solidFill>
                <a:latin typeface="Roboto"/>
                <a:ea typeface="Roboto"/>
                <a:cs typeface="Roboto"/>
                <a:sym typeface="Roboto"/>
              </a:defRPr>
            </a:lvl9pPr>
          </a:lstStyle>
          <a:p>
            <a:pPr marL="0" lvl="0" indent="0" algn="ctr" rtl="0">
              <a:spcBef>
                <a:spcPts val="0"/>
              </a:spcBef>
              <a:spcAft>
                <a:spcPts val="0"/>
              </a:spcAft>
              <a:buNone/>
            </a:pPr>
            <a:fld id="{00000000-1234-1234-1234-123412341234}" type="slidenum">
              <a:rPr lang="en-US"/>
              <a:t>‹#›</a:t>
            </a:fld>
            <a:endParaRPr/>
          </a:p>
        </p:txBody>
      </p:sp>
      <p:sp>
        <p:nvSpPr>
          <p:cNvPr id="50" name="Google Shape;50;p86"/>
          <p:cNvSpPr txBox="1"/>
          <p:nvPr/>
        </p:nvSpPr>
        <p:spPr>
          <a:xfrm>
            <a:off x="609600" y="6358774"/>
            <a:ext cx="2286000" cy="617452"/>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1400"/>
              <a:buFont typeface="Roboto Medium"/>
              <a:buNone/>
            </a:pPr>
            <a:r>
              <a:rPr lang="en-US" sz="1400" b="1" i="0">
                <a:solidFill>
                  <a:schemeClr val="lt1"/>
                </a:solidFill>
                <a:latin typeface="Roboto Medium"/>
                <a:ea typeface="Roboto Medium"/>
                <a:cs typeface="Roboto Medium"/>
                <a:sym typeface="Roboto Medium"/>
              </a:rPr>
              <a:t>CITY OF BERKELEY</a:t>
            </a:r>
            <a:endParaRPr sz="1400" b="1" i="0">
              <a:solidFill>
                <a:schemeClr val="lt1"/>
              </a:solidFill>
              <a:latin typeface="Roboto Medium"/>
              <a:ea typeface="Roboto Medium"/>
              <a:cs typeface="Roboto Medium"/>
              <a:sym typeface="Roboto Medium"/>
            </a:endParaRPr>
          </a:p>
        </p:txBody>
      </p:sp>
      <p:sp>
        <p:nvSpPr>
          <p:cNvPr id="51" name="Google Shape;51;p86"/>
          <p:cNvSpPr txBox="1"/>
          <p:nvPr/>
        </p:nvSpPr>
        <p:spPr>
          <a:xfrm>
            <a:off x="5334001" y="6376092"/>
            <a:ext cx="5715000" cy="61745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Clr>
                <a:schemeClr val="lt1"/>
              </a:buClr>
              <a:buSzPts val="1200"/>
              <a:buFont typeface="Roboto"/>
              <a:buNone/>
            </a:pPr>
            <a:r>
              <a:rPr lang="en-US" sz="1200" b="0" i="0">
                <a:solidFill>
                  <a:schemeClr val="lt1"/>
                </a:solidFill>
                <a:latin typeface="Roboto"/>
                <a:ea typeface="Roboto"/>
                <a:cs typeface="Roboto"/>
                <a:sym typeface="Roboto"/>
              </a:rPr>
              <a:t>Mental Health</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Roboto"/>
              <a:buNone/>
              <a:defRPr sz="4000" b="1" i="0" u="none" strike="noStrike" cap="none">
                <a:solidFill>
                  <a:schemeClr val="accent1"/>
                </a:solidFill>
                <a:latin typeface="Roboto"/>
                <a:ea typeface="Roboto"/>
                <a:cs typeface="Roboto"/>
                <a:sym typeface="Robot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42900" algn="l" rtl="0">
              <a:lnSpc>
                <a:spcPct val="90000"/>
              </a:lnSpc>
              <a:spcBef>
                <a:spcPts val="10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1pPr>
            <a:lvl2pPr marL="914400" marR="0" lvl="1"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2pPr>
            <a:lvl3pPr marL="1371600" marR="0" lvl="2"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Roboto"/>
                <a:ea typeface="Roboto"/>
                <a:cs typeface="Roboto"/>
                <a:sym typeface="Robot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ABADA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ABADAC"/>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ABADAC"/>
                </a:solidFill>
                <a:latin typeface="Arial"/>
                <a:ea typeface="Arial"/>
                <a:cs typeface="Arial"/>
                <a:sym typeface="Arial"/>
              </a:defRPr>
            </a:lvl1pPr>
            <a:lvl2pPr marL="0" marR="0" lvl="1" indent="0" algn="r" rtl="0">
              <a:spcBef>
                <a:spcPts val="0"/>
              </a:spcBef>
              <a:buNone/>
              <a:defRPr sz="1200" b="0" i="0" u="none" strike="noStrike" cap="none">
                <a:solidFill>
                  <a:srgbClr val="ABADAC"/>
                </a:solidFill>
                <a:latin typeface="Arial"/>
                <a:ea typeface="Arial"/>
                <a:cs typeface="Arial"/>
                <a:sym typeface="Arial"/>
              </a:defRPr>
            </a:lvl2pPr>
            <a:lvl3pPr marL="0" marR="0" lvl="2" indent="0" algn="r" rtl="0">
              <a:spcBef>
                <a:spcPts val="0"/>
              </a:spcBef>
              <a:buNone/>
              <a:defRPr sz="1200" b="0" i="0" u="none" strike="noStrike" cap="none">
                <a:solidFill>
                  <a:srgbClr val="ABADAC"/>
                </a:solidFill>
                <a:latin typeface="Arial"/>
                <a:ea typeface="Arial"/>
                <a:cs typeface="Arial"/>
                <a:sym typeface="Arial"/>
              </a:defRPr>
            </a:lvl3pPr>
            <a:lvl4pPr marL="0" marR="0" lvl="3" indent="0" algn="r" rtl="0">
              <a:spcBef>
                <a:spcPts val="0"/>
              </a:spcBef>
              <a:buNone/>
              <a:defRPr sz="1200" b="0" i="0" u="none" strike="noStrike" cap="none">
                <a:solidFill>
                  <a:srgbClr val="ABADAC"/>
                </a:solidFill>
                <a:latin typeface="Arial"/>
                <a:ea typeface="Arial"/>
                <a:cs typeface="Arial"/>
                <a:sym typeface="Arial"/>
              </a:defRPr>
            </a:lvl4pPr>
            <a:lvl5pPr marL="0" marR="0" lvl="4" indent="0" algn="r" rtl="0">
              <a:spcBef>
                <a:spcPts val="0"/>
              </a:spcBef>
              <a:buNone/>
              <a:defRPr sz="1200" b="0" i="0" u="none" strike="noStrike" cap="none">
                <a:solidFill>
                  <a:srgbClr val="ABADAC"/>
                </a:solidFill>
                <a:latin typeface="Arial"/>
                <a:ea typeface="Arial"/>
                <a:cs typeface="Arial"/>
                <a:sym typeface="Arial"/>
              </a:defRPr>
            </a:lvl5pPr>
            <a:lvl6pPr marL="0" marR="0" lvl="5" indent="0" algn="r" rtl="0">
              <a:spcBef>
                <a:spcPts val="0"/>
              </a:spcBef>
              <a:buNone/>
              <a:defRPr sz="1200" b="0" i="0" u="none" strike="noStrike" cap="none">
                <a:solidFill>
                  <a:srgbClr val="ABADAC"/>
                </a:solidFill>
                <a:latin typeface="Arial"/>
                <a:ea typeface="Arial"/>
                <a:cs typeface="Arial"/>
                <a:sym typeface="Arial"/>
              </a:defRPr>
            </a:lvl6pPr>
            <a:lvl7pPr marL="0" marR="0" lvl="6" indent="0" algn="r" rtl="0">
              <a:spcBef>
                <a:spcPts val="0"/>
              </a:spcBef>
              <a:buNone/>
              <a:defRPr sz="1200" b="0" i="0" u="none" strike="noStrike" cap="none">
                <a:solidFill>
                  <a:srgbClr val="ABADAC"/>
                </a:solidFill>
                <a:latin typeface="Arial"/>
                <a:ea typeface="Arial"/>
                <a:cs typeface="Arial"/>
                <a:sym typeface="Arial"/>
              </a:defRPr>
            </a:lvl7pPr>
            <a:lvl8pPr marL="0" marR="0" lvl="7" indent="0" algn="r" rtl="0">
              <a:spcBef>
                <a:spcPts val="0"/>
              </a:spcBef>
              <a:buNone/>
              <a:defRPr sz="1200" b="0" i="0" u="none" strike="noStrike" cap="none">
                <a:solidFill>
                  <a:srgbClr val="ABADAC"/>
                </a:solidFill>
                <a:latin typeface="Arial"/>
                <a:ea typeface="Arial"/>
                <a:cs typeface="Arial"/>
                <a:sym typeface="Arial"/>
              </a:defRPr>
            </a:lvl8pPr>
            <a:lvl9pPr marL="0" marR="0" lvl="8" indent="0" algn="r" rtl="0">
              <a:spcBef>
                <a:spcPts val="0"/>
              </a:spcBef>
              <a:buNone/>
              <a:defRPr sz="1200" b="0" i="0" u="none" strike="noStrike" cap="none">
                <a:solidFill>
                  <a:srgbClr val="ABADAC"/>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7"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528">
          <p15:clr>
            <a:srgbClr val="F26B43"/>
          </p15:clr>
        </p15:guide>
        <p15:guide id="3" pos="7152">
          <p15:clr>
            <a:srgbClr val="F26B43"/>
          </p15:clr>
        </p15:guide>
        <p15:guide id="4" orient="horz" pos="432">
          <p15:clr>
            <a:srgbClr val="F26B43"/>
          </p15:clr>
        </p15:guide>
        <p15:guide id="5" orient="horz" pos="3888">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KKlatt@berkeleyca.gov"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surveymonkey.com/r/Y6MQVN6"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pic>
        <p:nvPicPr>
          <p:cNvPr id="667" name="Google Shape;667;p66"/>
          <p:cNvPicPr preferRelativeResize="0"/>
          <p:nvPr/>
        </p:nvPicPr>
        <p:blipFill rotWithShape="1">
          <a:blip r:embed="rId3">
            <a:alphaModFix/>
          </a:blip>
          <a:srcRect l="15926" r="15925"/>
          <a:stretch/>
        </p:blipFill>
        <p:spPr>
          <a:xfrm>
            <a:off x="7415213" y="-1"/>
            <a:ext cx="4776786" cy="6858001"/>
          </a:xfrm>
          <a:prstGeom prst="rect">
            <a:avLst/>
          </a:prstGeom>
          <a:noFill/>
          <a:ln>
            <a:noFill/>
          </a:ln>
        </p:spPr>
      </p:pic>
      <p:sp>
        <p:nvSpPr>
          <p:cNvPr id="668" name="Google Shape;668;p66"/>
          <p:cNvSpPr txBox="1"/>
          <p:nvPr/>
        </p:nvSpPr>
        <p:spPr>
          <a:xfrm>
            <a:off x="2079675" y="1485900"/>
            <a:ext cx="5335538" cy="3600450"/>
          </a:xfrm>
          <a:prstGeom prst="rect">
            <a:avLst/>
          </a:prstGeom>
          <a:noFill/>
          <a:ln>
            <a:noFill/>
          </a:ln>
        </p:spPr>
        <p:txBody>
          <a:bodyPr spcFirstLastPara="1" wrap="square" lIns="91425" tIns="45700" rIns="91425" bIns="45700" anchor="ctr" anchorCtr="0">
            <a:normAutofit fontScale="97500"/>
          </a:bodyPr>
          <a:lstStyle/>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City of Berkeley</a:t>
            </a:r>
          </a:p>
          <a:p>
            <a:pPr marL="0" marR="0" lvl="0" indent="0" algn="ctr" rtl="0">
              <a:lnSpc>
                <a:spcPct val="90000"/>
              </a:lnSpc>
              <a:spcBef>
                <a:spcPts val="0"/>
              </a:spcBef>
              <a:spcAft>
                <a:spcPts val="0"/>
              </a:spcAft>
              <a:buClr>
                <a:schemeClr val="lt1"/>
              </a:buClr>
              <a:buSzPct val="100000"/>
              <a:buFont typeface="Arial"/>
              <a:buNone/>
            </a:pPr>
            <a:r>
              <a:rPr lang="en-US" sz="3600" b="1" dirty="0">
                <a:solidFill>
                  <a:schemeClr val="lt1"/>
                </a:solidFill>
              </a:rPr>
              <a:t>Health, Housing and Community Services Department</a:t>
            </a:r>
          </a:p>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Mental Health Division</a:t>
            </a:r>
            <a:endParaRPr dirty="0"/>
          </a:p>
        </p:txBody>
      </p:sp>
      <p:pic>
        <p:nvPicPr>
          <p:cNvPr id="669" name="Google Shape;669;p66"/>
          <p:cNvPicPr preferRelativeResize="0"/>
          <p:nvPr/>
        </p:nvPicPr>
        <p:blipFill rotWithShape="1">
          <a:blip r:embed="rId4">
            <a:alphaModFix/>
          </a:blip>
          <a:srcRect/>
          <a:stretch/>
        </p:blipFill>
        <p:spPr>
          <a:xfrm>
            <a:off x="985838" y="2200276"/>
            <a:ext cx="1285875" cy="1643062"/>
          </a:xfrm>
          <a:prstGeom prst="rect">
            <a:avLst/>
          </a:prstGeom>
          <a:noFill/>
          <a:ln>
            <a:noFill/>
          </a:ln>
        </p:spPr>
      </p:pic>
      <p:pic>
        <p:nvPicPr>
          <p:cNvPr id="6" name="Picture 5" descr="..\..\Administration\Logos\color logo backup.gif">
            <a:extLst>
              <a:ext uri="{FF2B5EF4-FFF2-40B4-BE49-F238E27FC236}">
                <a16:creationId xmlns:a16="http://schemas.microsoft.com/office/drawing/2014/main" id="{46DC96A7-24EE-4DBF-A8AC-11FACB71AD3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86188" y="294323"/>
            <a:ext cx="1606210" cy="132016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10</a:t>
            </a:fld>
            <a:endParaRPr/>
          </a:p>
        </p:txBody>
      </p:sp>
      <p:sp>
        <p:nvSpPr>
          <p:cNvPr id="713" name="Google Shape;713;p71"/>
          <p:cNvSpPr txBox="1"/>
          <p:nvPr/>
        </p:nvSpPr>
        <p:spPr>
          <a:xfrm>
            <a:off x="704851" y="1481137"/>
            <a:ext cx="10953749" cy="4386261"/>
          </a:xfrm>
          <a:prstGeom prst="rect">
            <a:avLst/>
          </a:prstGeom>
          <a:noFill/>
          <a:ln>
            <a:noFill/>
          </a:ln>
        </p:spPr>
        <p:txBody>
          <a:bodyPr spcFirstLastPara="1" wrap="square" lIns="91425" tIns="45700" rIns="91425" bIns="45700" anchor="t" anchorCtr="0">
            <a:normAutofit/>
          </a:bodyPr>
          <a:lstStyle/>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Write a Draft Annual Update</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Conduct a 30-Day Public Review</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Conduct a Public Hearing</a:t>
            </a:r>
          </a:p>
          <a:p>
            <a:pPr marL="457200" indent="-457200" eaLnBrk="1" hangingPunct="1">
              <a:lnSpc>
                <a:spcPct val="85000"/>
              </a:lnSpc>
              <a:spcBef>
                <a:spcPct val="45000"/>
              </a:spcBef>
              <a:buFont typeface="Arial" panose="020B0604020202020204" pitchFamily="34" charset="0"/>
              <a:buChar char="•"/>
            </a:pPr>
            <a:r>
              <a:rPr lang="en-US" altLang="en-US" sz="3500" dirty="0">
                <a:latin typeface="Arial" panose="020B0604020202020204" pitchFamily="34" charset="0"/>
              </a:rPr>
              <a:t>Obtain approval from City Council</a:t>
            </a:r>
            <a:endParaRPr lang="en-US" altLang="en-US" dirty="0">
              <a:latin typeface="Arial" panose="020B0604020202020204" pitchFamily="34" charset="0"/>
            </a:endParaRP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COMMUNITY PROGRAM PLANNING</a:t>
            </a:r>
            <a:endParaRPr sz="3500" b="1" dirty="0"/>
          </a:p>
        </p:txBody>
      </p:sp>
    </p:spTree>
    <p:extLst>
      <p:ext uri="{BB962C8B-B14F-4D97-AF65-F5344CB8AC3E}">
        <p14:creationId xmlns:p14="http://schemas.microsoft.com/office/powerpoint/2010/main" val="204796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11</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lnSpcReduction="10000"/>
          </a:bodyPr>
          <a:lstStyle/>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Report on Community Planning Process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Analysis of substantive comments received in 30-Day </a:t>
            </a:r>
          </a:p>
          <a:p>
            <a:pPr marL="0">
              <a:buFontTx/>
              <a:buNone/>
            </a:pPr>
            <a:r>
              <a:rPr lang="en-US" altLang="en-US" sz="2800" dirty="0">
                <a:latin typeface="Arial" panose="020B0604020202020204" pitchFamily="34" charset="0"/>
                <a:cs typeface="Arial" panose="020B0604020202020204" pitchFamily="34" charset="0"/>
              </a:rPr>
              <a:t>     Public Review Period</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MHSA Funding Components (CSS, PEI, INN, WET, CFTN) </a:t>
            </a:r>
          </a:p>
          <a:p>
            <a:pPr marL="0">
              <a:buFontTx/>
              <a:buNone/>
            </a:pPr>
            <a:r>
              <a:rPr lang="en-US" altLang="en-US" sz="2800" dirty="0">
                <a:latin typeface="Arial" panose="020B0604020202020204" pitchFamily="34" charset="0"/>
                <a:cs typeface="Arial" panose="020B0604020202020204" pitchFamily="34" charset="0"/>
              </a:rPr>
              <a:t>     will include:</a:t>
            </a:r>
          </a:p>
          <a:p>
            <a:pPr lvl="1"/>
            <a:r>
              <a:rPr lang="en-US" altLang="en-US" sz="2800" dirty="0">
                <a:latin typeface="Arial" panose="020B0604020202020204" pitchFamily="34" charset="0"/>
                <a:cs typeface="Arial" panose="020B0604020202020204" pitchFamily="34" charset="0"/>
              </a:rPr>
              <a:t>      -Whether continuing services </a:t>
            </a:r>
          </a:p>
          <a:p>
            <a:pPr lvl="1"/>
            <a:r>
              <a:rPr lang="en-US" altLang="en-US" sz="2800" dirty="0">
                <a:latin typeface="Arial" panose="020B0604020202020204" pitchFamily="34" charset="0"/>
                <a:cs typeface="Arial" panose="020B0604020202020204" pitchFamily="34" charset="0"/>
              </a:rPr>
              <a:t>      -Whether funding new services      </a:t>
            </a:r>
          </a:p>
          <a:p>
            <a:pPr lvl="1"/>
            <a:r>
              <a:rPr lang="en-US" altLang="en-US" sz="2800" dirty="0">
                <a:latin typeface="Arial" panose="020B0604020202020204" pitchFamily="34" charset="0"/>
                <a:cs typeface="Arial" panose="020B0604020202020204" pitchFamily="34" charset="0"/>
              </a:rPr>
              <a:t>      -Report on Program Data</a:t>
            </a:r>
          </a:p>
          <a:p>
            <a:pPr lvl="1"/>
            <a:r>
              <a:rPr lang="en-US" altLang="en-US" sz="2800" dirty="0">
                <a:latin typeface="Arial" panose="020B0604020202020204" pitchFamily="34" charset="0"/>
                <a:cs typeface="Arial" panose="020B0604020202020204" pitchFamily="34" charset="0"/>
              </a:rPr>
              <a:t>      -Projected Program Expenditure Plan </a:t>
            </a:r>
          </a:p>
          <a:p>
            <a:pPr marL="4572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Cost Per Person on CSS/PEI/INN Services</a:t>
            </a:r>
          </a:p>
          <a:p>
            <a:pPr marL="457200" lvl="1"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PEI and INN Evaluation Reports</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PLAN COMPONENTS</a:t>
            </a:r>
            <a:endParaRPr sz="3500" dirty="0"/>
          </a:p>
        </p:txBody>
      </p:sp>
    </p:spTree>
    <p:extLst>
      <p:ext uri="{BB962C8B-B14F-4D97-AF65-F5344CB8AC3E}">
        <p14:creationId xmlns:p14="http://schemas.microsoft.com/office/powerpoint/2010/main" val="8452539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12</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R="0" lvl="0" algn="l" rtl="0">
              <a:lnSpc>
                <a:spcPct val="110000"/>
              </a:lnSpc>
              <a:spcBef>
                <a:spcPts val="0"/>
              </a:spcBef>
              <a:spcAft>
                <a:spcPts val="0"/>
              </a:spcAft>
              <a:buClr>
                <a:schemeClr val="accent1"/>
              </a:buClr>
              <a:buSzPts val="1800"/>
            </a:pP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COMMUNITY PLANNING PROCESS </a:t>
            </a:r>
          </a:p>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METHODOLOGY</a:t>
            </a:r>
            <a:endParaRPr sz="3500" dirty="0"/>
          </a:p>
        </p:txBody>
      </p:sp>
      <p:graphicFrame>
        <p:nvGraphicFramePr>
          <p:cNvPr id="6" name="Diagram 5">
            <a:extLst>
              <a:ext uri="{FF2B5EF4-FFF2-40B4-BE49-F238E27FC236}">
                <a16:creationId xmlns:a16="http://schemas.microsoft.com/office/drawing/2014/main" id="{4F580026-6395-40AD-BB4F-02D94B3B7C57}"/>
              </a:ext>
            </a:extLst>
          </p:cNvPr>
          <p:cNvGraphicFramePr/>
          <p:nvPr>
            <p:extLst>
              <p:ext uri="{D42A27DB-BD31-4B8C-83A1-F6EECF244321}">
                <p14:modId xmlns:p14="http://schemas.microsoft.com/office/powerpoint/2010/main" val="821854347"/>
              </p:ext>
            </p:extLst>
          </p:nvPr>
        </p:nvGraphicFramePr>
        <p:xfrm>
          <a:off x="3467099" y="1481136"/>
          <a:ext cx="6124575" cy="46141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9915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13</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FY26 PROJECTED REVENUE </a:t>
            </a:r>
            <a:endParaRPr sz="3500" b="1" dirty="0"/>
          </a:p>
        </p:txBody>
      </p:sp>
      <p:graphicFrame>
        <p:nvGraphicFramePr>
          <p:cNvPr id="756" name="Google Shape;756;p75"/>
          <p:cNvGraphicFramePr/>
          <p:nvPr>
            <p:extLst>
              <p:ext uri="{D42A27DB-BD31-4B8C-83A1-F6EECF244321}">
                <p14:modId xmlns:p14="http://schemas.microsoft.com/office/powerpoint/2010/main" val="3863169094"/>
              </p:ext>
            </p:extLst>
          </p:nvPr>
        </p:nvGraphicFramePr>
        <p:xfrm>
          <a:off x="838197" y="1614487"/>
          <a:ext cx="10515600" cy="3800911"/>
        </p:xfrm>
        <a:graphic>
          <a:graphicData uri="http://schemas.openxmlformats.org/drawingml/2006/table">
            <a:tbl>
              <a:tblPr firstRow="1" bandRow="1">
                <a:noFill/>
                <a:tableStyleId>{3B6E56DE-2C4E-4503-A47B-6EF7F9093A8B}</a:tableStyleId>
              </a:tblPr>
              <a:tblGrid>
                <a:gridCol w="10515600">
                  <a:extLst>
                    <a:ext uri="{9D8B030D-6E8A-4147-A177-3AD203B41FA5}">
                      <a16:colId xmlns:a16="http://schemas.microsoft.com/office/drawing/2014/main" val="20000"/>
                    </a:ext>
                  </a:extLst>
                </a:gridCol>
              </a:tblGrid>
              <a:tr h="959695">
                <a:tc>
                  <a:txBody>
                    <a:bodyPr/>
                    <a:lstStyle/>
                    <a:p>
                      <a:pPr marL="0" marR="0" lvl="0" indent="0" algn="ctr" rtl="0">
                        <a:spcBef>
                          <a:spcPts val="0"/>
                        </a:spcBef>
                        <a:spcAft>
                          <a:spcPts val="0"/>
                        </a:spcAft>
                        <a:buNone/>
                      </a:pPr>
                      <a:endParaRPr lang="en-US" sz="3200" dirty="0"/>
                    </a:p>
                    <a:p>
                      <a:pPr marL="0" marR="0" lvl="0" indent="0" algn="ctr" rtl="0">
                        <a:spcBef>
                          <a:spcPts val="0"/>
                        </a:spcBef>
                        <a:spcAft>
                          <a:spcPts val="0"/>
                        </a:spcAft>
                        <a:buNone/>
                      </a:pPr>
                      <a:r>
                        <a:rPr lang="en-US" sz="3200" dirty="0"/>
                        <a:t>FY26</a:t>
                      </a:r>
                      <a:endParaRPr sz="3200" dirty="0"/>
                    </a:p>
                  </a:txBody>
                  <a:tcPr marL="91450" marR="91450" marT="45725" marB="45725"/>
                </a:tc>
                <a:extLst>
                  <a:ext uri="{0D108BD9-81ED-4DB2-BD59-A6C34878D82A}">
                    <a16:rowId xmlns:a16="http://schemas.microsoft.com/office/drawing/2014/main" val="10000"/>
                  </a:ext>
                </a:extLst>
              </a:tr>
              <a:tr h="783381">
                <a:tc>
                  <a:txBody>
                    <a:bodyPr/>
                    <a:lstStyle/>
                    <a:p>
                      <a:pPr algn="ctr" fontAlgn="b"/>
                      <a:r>
                        <a:rPr lang="en-US" sz="3200" b="0" i="0" u="none" strike="noStrike" dirty="0">
                          <a:solidFill>
                            <a:srgbClr val="000000"/>
                          </a:solidFill>
                          <a:effectLst/>
                          <a:latin typeface="Arial" panose="020B0604020202020204" pitchFamily="34" charset="0"/>
                          <a:cs typeface="Arial" panose="020B0604020202020204" pitchFamily="34" charset="0"/>
                        </a:rPr>
                        <a:t>$5,751,733</a:t>
                      </a:r>
                    </a:p>
                  </a:txBody>
                  <a:tcPr marL="0" marR="0" marT="0" marB="0" anchor="b"/>
                </a:tc>
                <a:extLst>
                  <a:ext uri="{0D108BD9-81ED-4DB2-BD59-A6C34878D82A}">
                    <a16:rowId xmlns:a16="http://schemas.microsoft.com/office/drawing/2014/main" val="10001"/>
                  </a:ext>
                </a:extLst>
              </a:tr>
              <a:tr h="1554906">
                <a:tc>
                  <a:txBody>
                    <a:bodyPr/>
                    <a:lstStyle/>
                    <a:p>
                      <a:pPr algn="l" fontAlgn="ctr"/>
                      <a:r>
                        <a:rPr lang="en-US" sz="3200" dirty="0">
                          <a:solidFill>
                            <a:schemeClr val="accent5">
                              <a:lumMod val="25000"/>
                            </a:schemeClr>
                          </a:solidFill>
                          <a:latin typeface="Arial" charset="0"/>
                        </a:rPr>
                        <a:t>Once received, funding is locally distributed across the three annually occurring funding components as follows: 76% CSS, 19% PEI, 5% INN.</a:t>
                      </a:r>
                    </a:p>
                    <a:p>
                      <a:pPr algn="l" fontAlgn="ctr"/>
                      <a:r>
                        <a:rPr lang="en-US" sz="3200" b="0" i="0" u="none" strike="noStrike" dirty="0">
                          <a:solidFill>
                            <a:schemeClr val="accent5">
                              <a:lumMod val="25000"/>
                            </a:schemeClr>
                          </a:solidFill>
                          <a:effectLst/>
                          <a:latin typeface="Arial" charset="0"/>
                          <a:cs typeface="Arial" panose="020B0604020202020204" pitchFamily="34" charset="0"/>
                        </a:rPr>
                        <a:t>.</a:t>
                      </a:r>
                      <a:endParaRPr lang="en-US" sz="3200" b="0" i="0" u="none" strike="noStrike" dirty="0">
                        <a:solidFill>
                          <a:schemeClr val="accent5">
                            <a:lumMod val="25000"/>
                          </a:schemeClr>
                        </a:solidFill>
                        <a:effectLst/>
                        <a:latin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035332148"/>
                  </a:ext>
                </a:extLst>
              </a:tr>
            </a:tbl>
          </a:graphicData>
        </a:graphic>
      </p:graphicFrame>
    </p:spTree>
    <p:extLst>
      <p:ext uri="{BB962C8B-B14F-4D97-AF65-F5344CB8AC3E}">
        <p14:creationId xmlns:p14="http://schemas.microsoft.com/office/powerpoint/2010/main" val="3882724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14</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Autofit/>
          </a:bodyPr>
          <a:lstStyle/>
          <a:p>
            <a:pPr algn="ctr">
              <a:lnSpc>
                <a:spcPct val="85000"/>
              </a:lnSpc>
              <a:spcBef>
                <a:spcPct val="45000"/>
              </a:spcBef>
              <a:buFontTx/>
              <a:buNone/>
            </a:pPr>
            <a:endParaRPr lang="en-US" altLang="en-US" sz="3200" b="1" dirty="0">
              <a:latin typeface="Arial" panose="020B0604020202020204" pitchFamily="34" charset="0"/>
            </a:endParaRPr>
          </a:p>
          <a:p>
            <a:pPr algn="ctr">
              <a:lnSpc>
                <a:spcPct val="85000"/>
              </a:lnSpc>
              <a:spcBef>
                <a:spcPct val="45000"/>
              </a:spcBef>
              <a:buFontTx/>
              <a:buNone/>
            </a:pPr>
            <a:r>
              <a:rPr lang="en-US" altLang="en-US" sz="3200" dirty="0">
                <a:latin typeface="Arial" panose="020B0604020202020204" pitchFamily="34" charset="0"/>
              </a:rPr>
              <a:t>*FULL SERVICE PARTNERSHIPS</a:t>
            </a:r>
          </a:p>
          <a:p>
            <a:pPr algn="ctr">
              <a:lnSpc>
                <a:spcPct val="85000"/>
              </a:lnSpc>
              <a:spcBef>
                <a:spcPct val="45000"/>
              </a:spcBef>
              <a:buFontTx/>
              <a:buNone/>
            </a:pPr>
            <a:r>
              <a:rPr lang="en-US" altLang="en-US" sz="3200" dirty="0">
                <a:latin typeface="Arial" panose="020B0604020202020204" pitchFamily="34" charset="0"/>
              </a:rPr>
              <a:t>*MULTICULTURAL OUTREACH &amp; ENGAGEMENT</a:t>
            </a:r>
          </a:p>
          <a:p>
            <a:pPr algn="ctr">
              <a:lnSpc>
                <a:spcPct val="85000"/>
              </a:lnSpc>
              <a:spcBef>
                <a:spcPct val="45000"/>
              </a:spcBef>
              <a:buFontTx/>
              <a:buNone/>
            </a:pPr>
            <a:r>
              <a:rPr lang="en-US" altLang="en-US" sz="3200" dirty="0">
                <a:latin typeface="Arial" panose="020B0604020202020204" pitchFamily="34" charset="0"/>
              </a:rPr>
              <a:t>*SYSTEM DEVELOPMENT</a:t>
            </a:r>
          </a:p>
        </p:txBody>
      </p:sp>
      <p:sp>
        <p:nvSpPr>
          <p:cNvPr id="715" name="Google Shape;715;p71"/>
          <p:cNvSpPr txBox="1"/>
          <p:nvPr/>
        </p:nvSpPr>
        <p:spPr>
          <a:xfrm>
            <a:off x="704850" y="538162"/>
            <a:ext cx="10648950" cy="1090613"/>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COMMUNITY SERVICES &amp; SUPPORTS (CSS)</a:t>
            </a:r>
          </a:p>
          <a:p>
            <a:pPr marL="0" marR="0" lvl="0" indent="0" algn="ctr" rtl="0">
              <a:lnSpc>
                <a:spcPct val="90000"/>
              </a:lnSpc>
              <a:spcBef>
                <a:spcPts val="0"/>
              </a:spcBef>
              <a:spcAft>
                <a:spcPts val="0"/>
              </a:spcAft>
              <a:buClr>
                <a:schemeClr val="accent1"/>
              </a:buClr>
              <a:buSzPts val="3700"/>
              <a:buFont typeface="Arial"/>
              <a:buNone/>
            </a:pPr>
            <a:r>
              <a:rPr lang="en-US" sz="3500" b="1" dirty="0"/>
              <a:t>Programs/Services</a:t>
            </a:r>
            <a:endParaRPr sz="3500" b="1" dirty="0"/>
          </a:p>
        </p:txBody>
      </p:sp>
    </p:spTree>
    <p:extLst>
      <p:ext uri="{BB962C8B-B14F-4D97-AF65-F5344CB8AC3E}">
        <p14:creationId xmlns:p14="http://schemas.microsoft.com/office/powerpoint/2010/main" val="24560849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15</a:t>
            </a:fld>
            <a:endParaRPr/>
          </a:p>
        </p:txBody>
      </p:sp>
      <p:sp>
        <p:nvSpPr>
          <p:cNvPr id="713" name="Google Shape;713;p71"/>
          <p:cNvSpPr txBox="1"/>
          <p:nvPr/>
        </p:nvSpPr>
        <p:spPr>
          <a:xfrm>
            <a:off x="771526" y="1785938"/>
            <a:ext cx="11043103" cy="4386261"/>
          </a:xfrm>
          <a:prstGeom prst="rect">
            <a:avLst/>
          </a:prstGeom>
          <a:noFill/>
          <a:ln>
            <a:noFill/>
          </a:ln>
        </p:spPr>
        <p:txBody>
          <a:bodyPr spcFirstLastPara="1" wrap="square" lIns="91425" tIns="45700" rIns="91425" bIns="45700" anchor="t" anchorCtr="0">
            <a:noAutofit/>
          </a:bodyPr>
          <a:lstStyle/>
          <a:p>
            <a:pPr eaLnBrk="1" hangingPunct="1">
              <a:lnSpc>
                <a:spcPct val="90000"/>
              </a:lnSpc>
            </a:pPr>
            <a:r>
              <a:rPr lang="en-US" altLang="en-US" sz="3200" b="1" dirty="0">
                <a:latin typeface="Arial" panose="020B0604020202020204" pitchFamily="34" charset="0"/>
              </a:rPr>
              <a:t>Children/Youth Intensive Supports Program</a:t>
            </a:r>
          </a:p>
          <a:p>
            <a:pPr eaLnBrk="1" hangingPunct="1">
              <a:lnSpc>
                <a:spcPct val="90000"/>
              </a:lnSpc>
              <a:buFontTx/>
              <a:buNone/>
            </a:pPr>
            <a:r>
              <a:rPr lang="en-US" altLang="en-US" sz="3200" dirty="0">
                <a:latin typeface="Arial" panose="020B0604020202020204" pitchFamily="34" charset="0"/>
              </a:rPr>
              <a:t>Provides intensive short-term, individualized  </a:t>
            </a:r>
          </a:p>
          <a:p>
            <a:pPr eaLnBrk="1" hangingPunct="1">
              <a:lnSpc>
                <a:spcPct val="90000"/>
              </a:lnSpc>
              <a:buFontTx/>
              <a:buNone/>
            </a:pPr>
            <a:r>
              <a:rPr lang="en-US" altLang="en-US" sz="3200" dirty="0">
                <a:latin typeface="Arial" panose="020B0604020202020204" pitchFamily="34" charset="0"/>
              </a:rPr>
              <a:t>treatment, care coordination, and support to </a:t>
            </a:r>
          </a:p>
          <a:p>
            <a:pPr eaLnBrk="1" hangingPunct="1">
              <a:lnSpc>
                <a:spcPct val="90000"/>
              </a:lnSpc>
              <a:buFontTx/>
              <a:buNone/>
            </a:pPr>
            <a:r>
              <a:rPr lang="en-US" altLang="en-US" sz="3200" dirty="0">
                <a:latin typeface="Arial" panose="020B0604020202020204" pitchFamily="34" charset="0"/>
              </a:rPr>
              <a:t>children and youth.  </a:t>
            </a:r>
          </a:p>
          <a:p>
            <a:pPr eaLnBrk="1" hangingPunct="1">
              <a:lnSpc>
                <a:spcPct val="90000"/>
              </a:lnSpc>
              <a:buFontTx/>
              <a:buNone/>
            </a:pPr>
            <a:endParaRPr lang="en-US" altLang="en-US" sz="3500" dirty="0">
              <a:latin typeface="Arial" panose="020B0604020202020204" pitchFamily="34" charset="0"/>
            </a:endParaRPr>
          </a:p>
          <a:p>
            <a:pPr>
              <a:lnSpc>
                <a:spcPct val="90000"/>
              </a:lnSpc>
            </a:pPr>
            <a:r>
              <a:rPr lang="en-US" altLang="en-US" sz="3200" b="1" dirty="0">
                <a:latin typeface="Arial" panose="020B0604020202020204" pitchFamily="34" charset="0"/>
              </a:rPr>
              <a:t>TAY, Adult &amp; Older Adult Program</a:t>
            </a:r>
          </a:p>
          <a:p>
            <a:pPr eaLnBrk="1" hangingPunct="1">
              <a:lnSpc>
                <a:spcPct val="90000"/>
              </a:lnSpc>
              <a:buFontTx/>
              <a:buNone/>
            </a:pPr>
            <a:r>
              <a:rPr lang="en-US" altLang="en-US" sz="3200" dirty="0">
                <a:latin typeface="Arial" panose="020B0604020202020204" pitchFamily="34" charset="0"/>
              </a:rPr>
              <a:t> Provides intensive support services to individuals </a:t>
            </a:r>
          </a:p>
          <a:p>
            <a:pPr eaLnBrk="1" hangingPunct="1">
              <a:lnSpc>
                <a:spcPct val="90000"/>
              </a:lnSpc>
              <a:buFontTx/>
              <a:buNone/>
            </a:pPr>
            <a:r>
              <a:rPr lang="en-US" altLang="en-US" sz="3200" dirty="0">
                <a:latin typeface="Arial" panose="020B0604020202020204" pitchFamily="34" charset="0"/>
              </a:rPr>
              <a:t> with severe mental illness using an Assertive </a:t>
            </a:r>
          </a:p>
          <a:p>
            <a:pPr eaLnBrk="1" hangingPunct="1">
              <a:lnSpc>
                <a:spcPct val="90000"/>
              </a:lnSpc>
              <a:buFontTx/>
              <a:buNone/>
            </a:pPr>
            <a:r>
              <a:rPr lang="en-US" altLang="en-US" sz="3200" dirty="0">
                <a:latin typeface="Arial" panose="020B0604020202020204" pitchFamily="34" charset="0"/>
              </a:rPr>
              <a:t> Community Treatment approach.</a:t>
            </a:r>
          </a:p>
          <a:p>
            <a:pPr eaLnBrk="1" hangingPunct="1">
              <a:lnSpc>
                <a:spcPct val="90000"/>
              </a:lnSpc>
              <a:buFontTx/>
              <a:buNone/>
            </a:pPr>
            <a:r>
              <a:rPr lang="en-US" altLang="en-US" sz="3500" dirty="0">
                <a:latin typeface="Arial" panose="020B0604020202020204" pitchFamily="34" charset="0"/>
              </a:rPr>
              <a:t>.</a:t>
            </a: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FULL SERVICE PARTNERSHIPS (FSP) </a:t>
            </a:r>
            <a:endParaRPr sz="3500" dirty="0"/>
          </a:p>
        </p:txBody>
      </p:sp>
    </p:spTree>
    <p:extLst>
      <p:ext uri="{BB962C8B-B14F-4D97-AF65-F5344CB8AC3E}">
        <p14:creationId xmlns:p14="http://schemas.microsoft.com/office/powerpoint/2010/main" val="2375626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16</a:t>
            </a:fld>
            <a:endParaRPr/>
          </a:p>
        </p:txBody>
      </p:sp>
      <p:sp>
        <p:nvSpPr>
          <p:cNvPr id="713" name="Google Shape;713;p71"/>
          <p:cNvSpPr txBox="1"/>
          <p:nvPr/>
        </p:nvSpPr>
        <p:spPr>
          <a:xfrm>
            <a:off x="771526" y="1481138"/>
            <a:ext cx="10820399" cy="4691062"/>
          </a:xfrm>
          <a:prstGeom prst="rect">
            <a:avLst/>
          </a:prstGeom>
          <a:noFill/>
          <a:ln>
            <a:noFill/>
          </a:ln>
        </p:spPr>
        <p:txBody>
          <a:bodyPr spcFirstLastPara="1" wrap="square" lIns="91425" tIns="45700" rIns="91425" bIns="45700" anchor="t" anchorCtr="0">
            <a:noAutofit/>
          </a:bodyPr>
          <a:lstStyle/>
          <a:p>
            <a:pPr marL="461963" algn="ctr"/>
            <a:r>
              <a:rPr lang="en-US" altLang="en-US" sz="3200" b="1" dirty="0">
                <a:latin typeface="Arial" panose="020B0604020202020204" pitchFamily="34" charset="0"/>
                <a:cs typeface="Arial" panose="020B0604020202020204" pitchFamily="34" charset="0"/>
              </a:rPr>
              <a:t>Homeless Full Service Partnership </a:t>
            </a:r>
          </a:p>
          <a:p>
            <a:pPr marL="461963"/>
            <a:endParaRPr lang="en-US" altLang="en-US" sz="3200" b="1" dirty="0">
              <a:latin typeface="Arial" panose="020B0604020202020204" pitchFamily="34" charset="0"/>
              <a:cs typeface="Arial" panose="020B0604020202020204" pitchFamily="34" charset="0"/>
            </a:endParaRPr>
          </a:p>
          <a:p>
            <a:pPr marL="461963"/>
            <a:r>
              <a:rPr lang="en-US" altLang="en-US" sz="3200" dirty="0">
                <a:latin typeface="Arial" panose="020B0604020202020204" pitchFamily="34" charset="0"/>
                <a:cs typeface="Arial" panose="020B0604020202020204" pitchFamily="34" charset="0"/>
              </a:rPr>
              <a:t>This FSP provides wrap-around services to individuals who are homeless and experiencing mental health needs.</a:t>
            </a:r>
          </a:p>
          <a:p>
            <a:pPr marL="1033463" indent="-571500">
              <a:buFont typeface="Arial" panose="020B0604020202020204" pitchFamily="34" charset="0"/>
              <a:buChar cha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FULL SERVICE PARTNERSHIPS</a:t>
            </a:r>
            <a:endParaRPr sz="3500" dirty="0"/>
          </a:p>
        </p:txBody>
      </p:sp>
    </p:spTree>
    <p:extLst>
      <p:ext uri="{BB962C8B-B14F-4D97-AF65-F5344CB8AC3E}">
        <p14:creationId xmlns:p14="http://schemas.microsoft.com/office/powerpoint/2010/main" val="3587080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17</a:t>
            </a:fld>
            <a:endParaRPr/>
          </a:p>
        </p:txBody>
      </p:sp>
      <p:sp>
        <p:nvSpPr>
          <p:cNvPr id="713" name="Google Shape;713;p71"/>
          <p:cNvSpPr txBox="1"/>
          <p:nvPr/>
        </p:nvSpPr>
        <p:spPr>
          <a:xfrm>
            <a:off x="771526" y="1481138"/>
            <a:ext cx="10820399" cy="4691062"/>
          </a:xfrm>
          <a:prstGeom prst="rect">
            <a:avLst/>
          </a:prstGeom>
          <a:noFill/>
          <a:ln>
            <a:noFill/>
          </a:ln>
        </p:spPr>
        <p:txBody>
          <a:bodyPr spcFirstLastPara="1" wrap="square" lIns="91425" tIns="45700" rIns="91425" bIns="45700" anchor="t" anchorCtr="0">
            <a:noAutofit/>
          </a:bodyPr>
          <a:lstStyle/>
          <a:p>
            <a:pPr algn="ctr" eaLnBrk="1" hangingPunct="1">
              <a:defRPr/>
            </a:pPr>
            <a:r>
              <a:rPr lang="en-US" sz="3200" b="1" dirty="0">
                <a:latin typeface="Arial" charset="0"/>
              </a:rPr>
              <a:t>Diversity &amp; Multicultural Services</a:t>
            </a:r>
          </a:p>
          <a:p>
            <a:pPr marL="0" indent="0" eaLnBrk="1" hangingPunct="1">
              <a:buFontTx/>
              <a:buNone/>
              <a:defRPr/>
            </a:pPr>
            <a:endParaRPr lang="en-US" sz="3200" dirty="0">
              <a:latin typeface="Arial" charset="0"/>
            </a:endParaRPr>
          </a:p>
          <a:p>
            <a:pPr marL="0" indent="0" eaLnBrk="1" hangingPunct="1">
              <a:buFontTx/>
              <a:buNone/>
              <a:defRPr/>
            </a:pPr>
            <a:r>
              <a:rPr lang="en-US" sz="3200" dirty="0">
                <a:latin typeface="Arial" charset="0"/>
              </a:rPr>
              <a:t>The Division’s Diversity and Multicultural Coordinator provides leadership in identifying, developing, implementing, monitoring, and evaluating services and strategies that lead to continuous cultural, ethnic and linguistic improvements within the organizations system of care.</a:t>
            </a:r>
          </a:p>
          <a:p>
            <a:pPr marL="0" indent="0" eaLnBrk="1" hangingPunct="1">
              <a:buFontTx/>
              <a:buNone/>
              <a:defRPr/>
            </a:pPr>
            <a:endParaRPr lang="en-US" altLang="en-US" sz="2800" dirty="0">
              <a:latin typeface="Arial" charset="0"/>
              <a:cs typeface="Arial" panose="020B0604020202020204" pitchFamily="34" charset="0"/>
            </a:endParaRPr>
          </a:p>
          <a:p>
            <a:pPr marL="0" indent="0" eaLnBrk="1" hangingPunct="1">
              <a:buFontTx/>
              <a:buNone/>
              <a:defRP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500" b="1" dirty="0">
                <a:latin typeface="Arial" panose="020B0604020202020204" pitchFamily="34" charset="0"/>
              </a:rPr>
              <a:t>MULTICULTURAL OUTREACH &amp; ENGAGEMENT</a:t>
            </a:r>
            <a:endParaRPr sz="3500" dirty="0"/>
          </a:p>
        </p:txBody>
      </p:sp>
    </p:spTree>
    <p:extLst>
      <p:ext uri="{BB962C8B-B14F-4D97-AF65-F5344CB8AC3E}">
        <p14:creationId xmlns:p14="http://schemas.microsoft.com/office/powerpoint/2010/main" val="1606946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18</a:t>
            </a:fld>
            <a:endParaRPr/>
          </a:p>
        </p:txBody>
      </p:sp>
      <p:sp>
        <p:nvSpPr>
          <p:cNvPr id="713" name="Google Shape;713;p71"/>
          <p:cNvSpPr txBox="1"/>
          <p:nvPr/>
        </p:nvSpPr>
        <p:spPr>
          <a:xfrm>
            <a:off x="771526" y="1616530"/>
            <a:ext cx="10820399" cy="4555670"/>
          </a:xfrm>
          <a:prstGeom prst="rect">
            <a:avLst/>
          </a:prstGeom>
          <a:noFill/>
          <a:ln>
            <a:noFill/>
          </a:ln>
        </p:spPr>
        <p:txBody>
          <a:bodyPr spcFirstLastPara="1" wrap="square" lIns="91425" tIns="45700" rIns="91425" bIns="45700" anchor="t" anchorCtr="0">
            <a:noAutofit/>
          </a:bodyPr>
          <a:lstStyle/>
          <a:p>
            <a:pPr eaLnBrk="1" hangingPunct="1"/>
            <a:r>
              <a:rPr lang="en-US" altLang="en-US" sz="3200" b="1" dirty="0">
                <a:latin typeface="Arial" panose="020B0604020202020204" pitchFamily="34" charset="0"/>
              </a:rPr>
              <a:t>Transition Age Youth Support Services</a:t>
            </a:r>
          </a:p>
          <a:p>
            <a:pPr eaLnBrk="1" hangingPunct="1">
              <a:buFontTx/>
              <a:buNone/>
            </a:pPr>
            <a:r>
              <a:rPr lang="en-US" altLang="en-US" sz="2800" dirty="0">
                <a:latin typeface="Arial" panose="020B0604020202020204" pitchFamily="34" charset="0"/>
              </a:rPr>
              <a:t>Provides outreach, supports, services </a:t>
            </a:r>
            <a:r>
              <a:rPr lang="en-US" altLang="en-US" sz="3200" dirty="0">
                <a:latin typeface="Arial" panose="020B0604020202020204" pitchFamily="34" charset="0"/>
              </a:rPr>
              <a:t>and</a:t>
            </a:r>
            <a:r>
              <a:rPr lang="en-US" altLang="en-US" sz="2800" dirty="0">
                <a:latin typeface="Arial" panose="020B0604020202020204" pitchFamily="34" charset="0"/>
              </a:rPr>
              <a:t>/or referrals to Transition Age Youth with serious mental health issues who are homeless and not currently receiving services. </a:t>
            </a:r>
          </a:p>
          <a:p>
            <a:pPr marL="0" indent="0" eaLnBrk="1" hangingPunct="1">
              <a:buFontTx/>
              <a:buNone/>
              <a:defRPr/>
            </a:pPr>
            <a:endParaRPr lang="en-US" altLang="en-US" sz="2800" dirty="0">
              <a:latin typeface="Arial" charset="0"/>
              <a:cs typeface="Arial" panose="020B0604020202020204" pitchFamily="34" charset="0"/>
            </a:endParaRPr>
          </a:p>
          <a:p>
            <a:pPr marL="0" indent="0" eaLnBrk="1" hangingPunct="1">
              <a:buFontTx/>
              <a:buNone/>
              <a:defRPr/>
            </a:pPr>
            <a:endParaRPr lang="en-US" altLang="en-US" sz="3500" dirty="0">
              <a:latin typeface="Arial" panose="020B0604020202020204" pitchFamily="34" charset="0"/>
              <a:cs typeface="Arial" panose="020B0604020202020204" pitchFamily="34" charset="0"/>
            </a:endParaRPr>
          </a:p>
          <a:p>
            <a:pPr marL="461963"/>
            <a:endParaRPr lang="en-US" altLang="en-US" sz="3500" dirty="0">
              <a:latin typeface="Arial" panose="020B0604020202020204" pitchFamily="34" charset="0"/>
              <a:cs typeface="Arial" panose="020B0604020202020204" pitchFamily="34" charset="0"/>
            </a:endParaRPr>
          </a:p>
          <a:p>
            <a:pPr marL="457200" indent="-457200" eaLnBrk="1" hangingPunct="1">
              <a:lnSpc>
                <a:spcPct val="90000"/>
              </a:lnSpc>
              <a:buFont typeface="Arial" panose="020B0604020202020204" pitchFamily="34" charset="0"/>
              <a:buChar char="•"/>
            </a:pPr>
            <a:endParaRPr lang="en-US" altLang="en-US" sz="3500" dirty="0">
              <a:latin typeface="Arial" panose="020B0604020202020204" pitchFamily="34" charset="0"/>
            </a:endParaRPr>
          </a:p>
          <a:p>
            <a:pPr eaLnBrk="1" hangingPunct="1">
              <a:lnSpc>
                <a:spcPct val="90000"/>
              </a:lnSpc>
              <a:buFontTx/>
              <a:buNone/>
            </a:pPr>
            <a:endParaRPr lang="en-US" altLang="en-US" sz="3500" dirty="0">
              <a:latin typeface="Arial" panose="020B0604020202020204" pitchFamily="34" charset="0"/>
            </a:endParaRPr>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lvl="0" algn="ctr">
              <a:lnSpc>
                <a:spcPct val="90000"/>
              </a:lnSpc>
              <a:buClr>
                <a:schemeClr val="accent1"/>
              </a:buClr>
              <a:buSzPts val="3700"/>
            </a:pPr>
            <a:r>
              <a:rPr lang="en-US" altLang="en-US" sz="3200" b="1" dirty="0">
                <a:latin typeface="Arial" panose="020B0604020202020204" pitchFamily="34" charset="0"/>
              </a:rPr>
              <a:t>MULTICULTURAL OUTREACH &amp; ENGAGEMENT</a:t>
            </a:r>
            <a:endParaRPr sz="3200" dirty="0"/>
          </a:p>
        </p:txBody>
      </p:sp>
    </p:spTree>
    <p:extLst>
      <p:ext uri="{BB962C8B-B14F-4D97-AF65-F5344CB8AC3E}">
        <p14:creationId xmlns:p14="http://schemas.microsoft.com/office/powerpoint/2010/main" val="806960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19</a:t>
            </a:fld>
            <a:endParaRPr/>
          </a:p>
        </p:txBody>
      </p:sp>
      <p:sp>
        <p:nvSpPr>
          <p:cNvPr id="713" name="Google Shape;713;p71"/>
          <p:cNvSpPr txBox="1"/>
          <p:nvPr/>
        </p:nvSpPr>
        <p:spPr>
          <a:xfrm>
            <a:off x="838201" y="1257300"/>
            <a:ext cx="10820399" cy="4914899"/>
          </a:xfrm>
          <a:prstGeom prst="rect">
            <a:avLst/>
          </a:prstGeom>
          <a:noFill/>
          <a:ln>
            <a:noFill/>
          </a:ln>
        </p:spPr>
        <p:txBody>
          <a:bodyPr spcFirstLastPara="1" wrap="square" lIns="91425" tIns="45700" rIns="91425" bIns="45700" anchor="t" anchorCtr="0">
            <a:normAutofit fontScale="92500"/>
          </a:bodyPr>
          <a:lstStyle/>
          <a:p>
            <a:pPr marL="571500" indent="-571500" eaLnBrk="1" hangingPunct="1">
              <a:buFont typeface="Arial" panose="020B0604020202020204" pitchFamily="34" charset="0"/>
              <a:buChar char="•"/>
              <a:defRPr/>
            </a:pPr>
            <a:r>
              <a:rPr lang="en-US" sz="2800" dirty="0">
                <a:latin typeface="Arial" charset="0"/>
              </a:rPr>
              <a:t>Wellness &amp; Recovery Support Services</a:t>
            </a:r>
            <a:endParaRPr lang="en-US" sz="2800" dirty="0"/>
          </a:p>
          <a:p>
            <a:pPr marL="571500" indent="-571500" eaLnBrk="1" hangingPunct="1">
              <a:buFont typeface="Arial" panose="020B0604020202020204" pitchFamily="34" charset="0"/>
              <a:buChar char="•"/>
              <a:defRPr/>
            </a:pPr>
            <a:r>
              <a:rPr lang="en-US" sz="2800" dirty="0">
                <a:latin typeface="Arial" charset="0"/>
              </a:rPr>
              <a:t>Family Support Services</a:t>
            </a:r>
          </a:p>
          <a:p>
            <a:pPr marL="571500" indent="-571500" eaLnBrk="1" hangingPunct="1">
              <a:buFont typeface="Arial" panose="020B0604020202020204" pitchFamily="34" charset="0"/>
              <a:buChar char="•"/>
              <a:defRPr/>
            </a:pPr>
            <a:r>
              <a:rPr lang="en-US" sz="2800" dirty="0">
                <a:latin typeface="Arial" charset="0"/>
              </a:rPr>
              <a:t>Housing Supports</a:t>
            </a:r>
          </a:p>
          <a:p>
            <a:pPr marL="457200" indent="-457200" eaLnBrk="1" hangingPunct="1">
              <a:buFont typeface="Arial" panose="020B0604020202020204" pitchFamily="34" charset="0"/>
              <a:buChar char="•"/>
              <a:defRPr/>
            </a:pPr>
            <a:r>
              <a:rPr lang="en-US" sz="2800" dirty="0">
                <a:latin typeface="Arial" charset="0"/>
              </a:rPr>
              <a:t> Benefits Advocacy Services</a:t>
            </a:r>
          </a:p>
          <a:p>
            <a:pPr marL="285750" lvl="1"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Mobile Crisis Team Staffing</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Transitional Outreach Team (TOT)</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Flex funds for other levels of care</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Berkeley Wellness Center </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Sub-rep payee services </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Case Management Services for Transition Age Youth</a:t>
            </a:r>
          </a:p>
          <a:p>
            <a:pPr marL="285750" indent="-28575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   Funds specifically to support services for Asian Pacific Islanders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Increased services for individuals with Substance Use Disorders</a:t>
            </a: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altLang="en-US" sz="2800" dirty="0">
              <a:latin typeface="Arial" panose="020B0604020202020204" pitchFamily="34" charset="0"/>
              <a:cs typeface="Arial" panose="020B0604020202020204" pitchFamily="34" charset="0"/>
            </a:endParaRPr>
          </a:p>
          <a:p>
            <a:pPr marL="571500" indent="-571500" eaLnBrk="1" hangingPunct="1">
              <a:buFont typeface="Arial" panose="020B0604020202020204" pitchFamily="34" charset="0"/>
              <a:buChar char="•"/>
              <a:defRPr/>
            </a:pPr>
            <a:endParaRPr lang="en-US" sz="2800" dirty="0">
              <a:latin typeface="Arial" charset="0"/>
            </a:endParaRPr>
          </a:p>
          <a:p>
            <a:pPr marL="571500" indent="-571500" eaLnBrk="1" hangingPunct="1">
              <a:buFont typeface="Arial" panose="020B0604020202020204" pitchFamily="34" charset="0"/>
              <a:buChar char="•"/>
              <a:defRPr/>
            </a:pPr>
            <a:endParaRPr lang="en-US" sz="2800" dirty="0">
              <a:latin typeface="Arial" charset="0"/>
            </a:endParaRP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185738"/>
            <a:ext cx="10648950" cy="94297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r>
              <a:rPr lang="en-US" sz="3500" b="1" dirty="0"/>
              <a:t>SYSTEM DEVELOPMENT</a:t>
            </a:r>
            <a:endParaRPr sz="3500" b="1" dirty="0"/>
          </a:p>
        </p:txBody>
      </p:sp>
    </p:spTree>
    <p:extLst>
      <p:ext uri="{BB962C8B-B14F-4D97-AF65-F5344CB8AC3E}">
        <p14:creationId xmlns:p14="http://schemas.microsoft.com/office/powerpoint/2010/main" val="351429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674"/>
        <p:cNvGrpSpPr/>
        <p:nvPr/>
      </p:nvGrpSpPr>
      <p:grpSpPr>
        <a:xfrm>
          <a:off x="0" y="0"/>
          <a:ext cx="0" cy="0"/>
          <a:chOff x="0" y="0"/>
          <a:chExt cx="0" cy="0"/>
        </a:xfrm>
      </p:grpSpPr>
      <p:pic>
        <p:nvPicPr>
          <p:cNvPr id="675" name="Google Shape;675;p67"/>
          <p:cNvPicPr preferRelativeResize="0"/>
          <p:nvPr/>
        </p:nvPicPr>
        <p:blipFill rotWithShape="1">
          <a:blip r:embed="rId3">
            <a:alphaModFix/>
          </a:blip>
          <a:srcRect l="15926" r="15925"/>
          <a:stretch/>
        </p:blipFill>
        <p:spPr>
          <a:xfrm>
            <a:off x="8015288" y="0"/>
            <a:ext cx="4176711" cy="6858001"/>
          </a:xfrm>
          <a:prstGeom prst="rect">
            <a:avLst/>
          </a:prstGeom>
          <a:noFill/>
          <a:ln>
            <a:noFill/>
          </a:ln>
        </p:spPr>
      </p:pic>
      <p:sp>
        <p:nvSpPr>
          <p:cNvPr id="677" name="Google Shape;677;p67"/>
          <p:cNvSpPr txBox="1"/>
          <p:nvPr/>
        </p:nvSpPr>
        <p:spPr>
          <a:xfrm>
            <a:off x="0" y="0"/>
            <a:ext cx="8015288" cy="6457950"/>
          </a:xfrm>
          <a:prstGeom prst="rect">
            <a:avLst/>
          </a:prstGeom>
          <a:noFill/>
          <a:ln>
            <a:noFill/>
          </a:ln>
        </p:spPr>
        <p:txBody>
          <a:bodyPr spcFirstLastPara="1" wrap="square" lIns="91425" tIns="45700" rIns="91425" bIns="45700" anchor="ctr" anchorCtr="0">
            <a:normAutofit fontScale="97500"/>
          </a:bodyPr>
          <a:lstStyle/>
          <a:p>
            <a:pPr algn="ctr">
              <a:lnSpc>
                <a:spcPct val="90000"/>
              </a:lnSpc>
              <a:buClr>
                <a:schemeClr val="lt1"/>
              </a:buClr>
              <a:buSzPct val="100000"/>
            </a:pPr>
            <a:r>
              <a:rPr lang="en-US" sz="3600" b="1" dirty="0">
                <a:solidFill>
                  <a:schemeClr val="lt1"/>
                </a:solidFill>
              </a:rPr>
              <a:t>Community Input Meeting </a:t>
            </a:r>
          </a:p>
          <a:p>
            <a:pPr algn="ctr">
              <a:lnSpc>
                <a:spcPct val="90000"/>
              </a:lnSpc>
              <a:buClr>
                <a:schemeClr val="lt1"/>
              </a:buClr>
              <a:buSzPct val="100000"/>
            </a:pPr>
            <a:r>
              <a:rPr lang="en-US" sz="3600" b="1" dirty="0">
                <a:solidFill>
                  <a:schemeClr val="lt1"/>
                </a:solidFill>
              </a:rPr>
              <a:t>for the </a:t>
            </a:r>
          </a:p>
          <a:p>
            <a:pPr marL="0" marR="0" lvl="0" indent="0" algn="ctr" rtl="0">
              <a:lnSpc>
                <a:spcPct val="90000"/>
              </a:lnSpc>
              <a:spcBef>
                <a:spcPts val="0"/>
              </a:spcBef>
              <a:spcAft>
                <a:spcPts val="0"/>
              </a:spcAft>
              <a:buClr>
                <a:schemeClr val="lt1"/>
              </a:buClr>
              <a:buSzPct val="100000"/>
              <a:buFont typeface="Arial"/>
              <a:buNone/>
            </a:pPr>
            <a:r>
              <a:rPr lang="en-US" sz="3600" b="1" dirty="0">
                <a:solidFill>
                  <a:schemeClr val="lt1"/>
                </a:solidFill>
              </a:rPr>
              <a:t>Mental Health Services Act (MHSA)</a:t>
            </a:r>
          </a:p>
          <a:p>
            <a:pPr marL="0" marR="0" lvl="0" indent="0" algn="ctr" rtl="0">
              <a:lnSpc>
                <a:spcPct val="90000"/>
              </a:lnSpc>
              <a:spcBef>
                <a:spcPts val="0"/>
              </a:spcBef>
              <a:spcAft>
                <a:spcPts val="0"/>
              </a:spcAft>
              <a:buClr>
                <a:schemeClr val="lt1"/>
              </a:buClr>
              <a:buSzPct val="100000"/>
              <a:buFont typeface="Arial"/>
              <a:buNone/>
            </a:pPr>
            <a:r>
              <a:rPr lang="en-US" sz="3600" b="1" i="0" dirty="0">
                <a:solidFill>
                  <a:schemeClr val="lt1"/>
                </a:solidFill>
                <a:latin typeface="Arial"/>
                <a:ea typeface="Arial"/>
                <a:cs typeface="Arial"/>
                <a:sym typeface="Arial"/>
              </a:rPr>
              <a:t>FY26 Annual Update </a:t>
            </a:r>
          </a:p>
          <a:p>
            <a:pPr marL="0" marR="0" lvl="0" indent="0" algn="ctr" rtl="0">
              <a:lnSpc>
                <a:spcPct val="90000"/>
              </a:lnSpc>
              <a:spcBef>
                <a:spcPts val="0"/>
              </a:spcBef>
              <a:spcAft>
                <a:spcPts val="0"/>
              </a:spcAft>
              <a:buClr>
                <a:schemeClr val="lt1"/>
              </a:buClr>
              <a:buSzPct val="100000"/>
              <a:buFont typeface="Arial"/>
              <a:buNone/>
            </a:pPr>
            <a:endParaRPr dirty="0"/>
          </a:p>
        </p:txBody>
      </p:sp>
      <p:pic>
        <p:nvPicPr>
          <p:cNvPr id="5" name="Picture 4" descr="..\..\Administration\Logos\color logo backup.gif">
            <a:extLst>
              <a:ext uri="{FF2B5EF4-FFF2-40B4-BE49-F238E27FC236}">
                <a16:creationId xmlns:a16="http://schemas.microsoft.com/office/drawing/2014/main" id="{76212D90-6265-40F4-AEC1-807A57538E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492817" y="623411"/>
            <a:ext cx="1367791" cy="119157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20</a:t>
            </a:fld>
            <a:endParaRPr/>
          </a:p>
        </p:txBody>
      </p:sp>
      <p:sp>
        <p:nvSpPr>
          <p:cNvPr id="755" name="Google Shape;755;p75"/>
          <p:cNvSpPr txBox="1"/>
          <p:nvPr/>
        </p:nvSpPr>
        <p:spPr>
          <a:xfrm>
            <a:off x="0" y="212271"/>
            <a:ext cx="11921067" cy="930729"/>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rPr>
              <a:t>PROPOSED CHANGES IN FY26 TO CSS PROGRAMS</a:t>
            </a:r>
          </a:p>
          <a:p>
            <a:pPr lvl="0">
              <a:lnSpc>
                <a:spcPct val="90000"/>
              </a:lnSpc>
              <a:buClr>
                <a:schemeClr val="accent1"/>
              </a:buClr>
              <a:buSzPts val="3700"/>
            </a:pPr>
            <a:endParaRPr lang="en-US" altLang="en-US" sz="3500" b="1" dirty="0">
              <a:latin typeface="Arial" panose="020B0604020202020204" pitchFamily="34" charset="0"/>
            </a:endParaRPr>
          </a:p>
          <a:p>
            <a:pPr lvl="0">
              <a:lnSpc>
                <a:spcPct val="90000"/>
              </a:lnSpc>
              <a:buClr>
                <a:schemeClr val="accent1"/>
              </a:buClr>
              <a:buSzPts val="3700"/>
            </a:pPr>
            <a:r>
              <a:rPr lang="en-US" altLang="en-US" sz="3500" dirty="0">
                <a:latin typeface="Arial" panose="020B0604020202020204" pitchFamily="34" charset="0"/>
              </a:rPr>
              <a:t>-Transfer funds from CSS to CFTN: $1,300,000</a:t>
            </a:r>
          </a:p>
          <a:p>
            <a:pPr lvl="0">
              <a:lnSpc>
                <a:spcPct val="90000"/>
              </a:lnSpc>
              <a:buClr>
                <a:schemeClr val="accent1"/>
              </a:buClr>
              <a:buSzPts val="3700"/>
            </a:pPr>
            <a:r>
              <a:rPr lang="en-US" altLang="en-US" sz="3500" dirty="0">
                <a:latin typeface="Arial" panose="020B0604020202020204" pitchFamily="34" charset="0"/>
              </a:rPr>
              <a:t>  for future facility needs, including building renovations,   </a:t>
            </a:r>
          </a:p>
          <a:p>
            <a:pPr lvl="0">
              <a:lnSpc>
                <a:spcPct val="90000"/>
              </a:lnSpc>
              <a:buClr>
                <a:schemeClr val="accent1"/>
              </a:buClr>
              <a:buSzPts val="3700"/>
            </a:pPr>
            <a:r>
              <a:rPr lang="en-US" altLang="en-US" sz="3500" dirty="0">
                <a:latin typeface="Arial" panose="020B0604020202020204" pitchFamily="34" charset="0"/>
              </a:rPr>
              <a:t>  repairs and/or acquisition.</a:t>
            </a:r>
          </a:p>
          <a:p>
            <a:pPr lvl="0">
              <a:lnSpc>
                <a:spcPct val="90000"/>
              </a:lnSpc>
              <a:buClr>
                <a:schemeClr val="accent1"/>
              </a:buClr>
              <a:buSzPts val="3700"/>
            </a:pPr>
            <a:endParaRPr lang="en-US" altLang="en-US" sz="3500" dirty="0">
              <a:latin typeface="Arial" panose="020B0604020202020204" pitchFamily="34" charset="0"/>
            </a:endParaRPr>
          </a:p>
          <a:p>
            <a:pPr lvl="0">
              <a:lnSpc>
                <a:spcPct val="90000"/>
              </a:lnSpc>
              <a:buClr>
                <a:schemeClr val="accent1"/>
              </a:buClr>
              <a:buSzPts val="3700"/>
            </a:pPr>
            <a:r>
              <a:rPr lang="en-US" altLang="en-US" sz="3500" dirty="0">
                <a:latin typeface="Arial" panose="020B0604020202020204" pitchFamily="34" charset="0"/>
              </a:rPr>
              <a:t>-Transfer funds from CSS to WET: $344,426</a:t>
            </a:r>
          </a:p>
          <a:p>
            <a:pPr lvl="0">
              <a:lnSpc>
                <a:spcPct val="90000"/>
              </a:lnSpc>
              <a:buClr>
                <a:schemeClr val="accent1"/>
              </a:buClr>
              <a:buSzPts val="3700"/>
            </a:pPr>
            <a:r>
              <a:rPr lang="en-US" altLang="en-US" sz="3500" dirty="0">
                <a:latin typeface="Arial" panose="020B0604020202020204" pitchFamily="34" charset="0"/>
              </a:rPr>
              <a:t>  for Intern Stipends and the WET Coordinator position.</a:t>
            </a:r>
          </a:p>
          <a:p>
            <a:pPr lvl="0">
              <a:lnSpc>
                <a:spcPct val="90000"/>
              </a:lnSpc>
              <a:buClr>
                <a:schemeClr val="accent1"/>
              </a:buClr>
              <a:buSzPts val="3700"/>
            </a:pPr>
            <a:endParaRPr lang="en-US" altLang="en-US" sz="3500" dirty="0">
              <a:latin typeface="Arial" panose="020B0604020202020204" pitchFamily="34" charset="0"/>
            </a:endParaRPr>
          </a:p>
          <a:p>
            <a:pPr lvl="0">
              <a:lnSpc>
                <a:spcPct val="90000"/>
              </a:lnSpc>
              <a:buClr>
                <a:schemeClr val="accent1"/>
              </a:buClr>
              <a:buSzPts val="3700"/>
            </a:pPr>
            <a:r>
              <a:rPr lang="en-US" altLang="en-US" sz="3500" dirty="0">
                <a:latin typeface="Arial" panose="020B0604020202020204" pitchFamily="34" charset="0"/>
              </a:rPr>
              <a:t>-Move previously approved funding for Assistant Management Analyst position for the Division Manager, to the Adult Full Services Partnership program.</a:t>
            </a:r>
          </a:p>
        </p:txBody>
      </p:sp>
    </p:spTree>
    <p:extLst>
      <p:ext uri="{BB962C8B-B14F-4D97-AF65-F5344CB8AC3E}">
        <p14:creationId xmlns:p14="http://schemas.microsoft.com/office/powerpoint/2010/main" val="2562039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smtClean="0"/>
              <a:t>21</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CSS FY26 PROJECTED REVENUE</a:t>
            </a:r>
            <a:endParaRPr sz="3500" b="1" dirty="0"/>
          </a:p>
        </p:txBody>
      </p:sp>
      <p:graphicFrame>
        <p:nvGraphicFramePr>
          <p:cNvPr id="756" name="Google Shape;756;p75"/>
          <p:cNvGraphicFramePr/>
          <p:nvPr>
            <p:extLst>
              <p:ext uri="{D42A27DB-BD31-4B8C-83A1-F6EECF244321}">
                <p14:modId xmlns:p14="http://schemas.microsoft.com/office/powerpoint/2010/main" val="3330386340"/>
              </p:ext>
            </p:extLst>
          </p:nvPr>
        </p:nvGraphicFramePr>
        <p:xfrm>
          <a:off x="1346200" y="1614487"/>
          <a:ext cx="9512300" cy="2955472"/>
        </p:xfrm>
        <a:graphic>
          <a:graphicData uri="http://schemas.openxmlformats.org/drawingml/2006/table">
            <a:tbl>
              <a:tblPr firstRow="1" bandRow="1">
                <a:noFill/>
                <a:tableStyleId>{3B6E56DE-2C4E-4503-A47B-6EF7F9093A8B}</a:tableStyleId>
              </a:tblPr>
              <a:tblGrid>
                <a:gridCol w="9512300">
                  <a:extLst>
                    <a:ext uri="{9D8B030D-6E8A-4147-A177-3AD203B41FA5}">
                      <a16:colId xmlns:a16="http://schemas.microsoft.com/office/drawing/2014/main" val="20000"/>
                    </a:ext>
                  </a:extLst>
                </a:gridCol>
              </a:tblGrid>
              <a:tr h="1127953">
                <a:tc>
                  <a:txBody>
                    <a:bodyPr/>
                    <a:lstStyle/>
                    <a:p>
                      <a:pPr marL="0" marR="0" lvl="0" indent="0" algn="ctr" rtl="0">
                        <a:spcBef>
                          <a:spcPts val="0"/>
                        </a:spcBef>
                        <a:spcAft>
                          <a:spcPts val="0"/>
                        </a:spcAft>
                        <a:buNone/>
                      </a:pPr>
                      <a:endParaRPr lang="en-US" sz="2800" dirty="0"/>
                    </a:p>
                    <a:p>
                      <a:pPr marL="0" marR="0" lvl="0" indent="0" algn="ctr" rtl="0">
                        <a:spcBef>
                          <a:spcPts val="0"/>
                        </a:spcBef>
                        <a:spcAft>
                          <a:spcPts val="0"/>
                        </a:spcAft>
                        <a:buNone/>
                      </a:pPr>
                      <a:r>
                        <a:rPr lang="en-US" sz="3200" dirty="0"/>
                        <a:t>FY26</a:t>
                      </a:r>
                      <a:endParaRPr sz="3200" dirty="0"/>
                    </a:p>
                  </a:txBody>
                  <a:tcPr marL="91450" marR="91450" marT="45725" marB="45725"/>
                </a:tc>
                <a:extLst>
                  <a:ext uri="{0D108BD9-81ED-4DB2-BD59-A6C34878D82A}">
                    <a16:rowId xmlns:a16="http://schemas.microsoft.com/office/drawing/2014/main" val="10000"/>
                  </a:ext>
                </a:extLst>
              </a:tr>
              <a:tr h="1827519">
                <a:tc>
                  <a:txBody>
                    <a:bodyPr/>
                    <a:lstStyle/>
                    <a:p>
                      <a:pPr algn="ctr" fontAlgn="ctr"/>
                      <a:r>
                        <a:rPr lang="en-US" sz="3200" b="0" i="0" u="none" strike="noStrike" dirty="0">
                          <a:solidFill>
                            <a:srgbClr val="000000"/>
                          </a:solidFill>
                          <a:effectLst/>
                          <a:latin typeface="Arial" panose="020B0604020202020204" pitchFamily="34" charset="0"/>
                          <a:cs typeface="Arial" panose="020B0604020202020204" pitchFamily="34" charset="0"/>
                        </a:rPr>
                        <a:t>$4,371,317</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46492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22</a:t>
            </a:fld>
            <a:endParaRPr/>
          </a:p>
        </p:txBody>
      </p:sp>
      <p:sp>
        <p:nvSpPr>
          <p:cNvPr id="713" name="Google Shape;713;p71"/>
          <p:cNvSpPr txBox="1"/>
          <p:nvPr/>
        </p:nvSpPr>
        <p:spPr>
          <a:xfrm>
            <a:off x="1143000" y="1381328"/>
            <a:ext cx="10820399" cy="4790871"/>
          </a:xfrm>
          <a:prstGeom prst="rect">
            <a:avLst/>
          </a:prstGeom>
          <a:noFill/>
          <a:ln>
            <a:noFill/>
          </a:ln>
        </p:spPr>
        <p:txBody>
          <a:bodyPr spcFirstLastPara="1" wrap="square" lIns="91425" tIns="45700" rIns="91425" bIns="45700" anchor="t" anchorCtr="0">
            <a:normAutofit/>
          </a:bodyPr>
          <a:lstStyle/>
          <a:p>
            <a:pPr marL="909638" indent="-447675">
              <a:spcBef>
                <a:spcPct val="0"/>
              </a:spcBef>
            </a:pPr>
            <a:endParaRPr lang="en-US" altLang="en-US" sz="3200" dirty="0">
              <a:latin typeface="Arial" panose="020B0604020202020204" pitchFamily="34" charset="0"/>
              <a:cs typeface="Times New Roman" panose="02020603050405020304" pitchFamily="18" charset="0"/>
            </a:endParaRPr>
          </a:p>
          <a:p>
            <a:pPr marL="909638" indent="-447675">
              <a:spcBef>
                <a:spcPct val="0"/>
              </a:spcBef>
            </a:pPr>
            <a:endParaRPr lang="en-US" altLang="en-US" sz="3200" dirty="0">
              <a:latin typeface="Arial" panose="020B0604020202020204" pitchFamily="34" charset="0"/>
              <a:cs typeface="Times New Roman" panose="02020603050405020304" pitchFamily="18" charset="0"/>
            </a:endParaRPr>
          </a:p>
          <a:p>
            <a:pPr marL="909638" indent="-447675">
              <a:spcBef>
                <a:spcPct val="0"/>
              </a:spcBef>
            </a:pPr>
            <a:r>
              <a:rPr lang="en-US" altLang="en-US" sz="3200" dirty="0">
                <a:latin typeface="Arial" panose="020B0604020202020204" pitchFamily="34" charset="0"/>
                <a:cs typeface="Times New Roman" panose="02020603050405020304" pitchFamily="18" charset="0"/>
              </a:rPr>
              <a:t>Estimated FY26 Revenue:         </a:t>
            </a:r>
            <a:r>
              <a:rPr lang="en-US" sz="3200" dirty="0">
                <a:latin typeface="Arial" panose="020B0604020202020204" pitchFamily="34" charset="0"/>
                <a:cs typeface="Arial" panose="020B0604020202020204" pitchFamily="34" charset="0"/>
              </a:rPr>
              <a:t>$4,371,317  </a:t>
            </a:r>
            <a:endParaRPr lang="en-US" altLang="en-US" sz="32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Estimated Unspent Amount</a:t>
            </a:r>
            <a:r>
              <a:rPr lang="en-US" altLang="en-US" sz="3200" b="1" dirty="0">
                <a:latin typeface="Arial" panose="020B0604020202020204" pitchFamily="34" charset="0"/>
                <a:cs typeface="Times New Roman" panose="02020603050405020304" pitchFamily="18" charset="0"/>
              </a:rPr>
              <a:t>:   </a:t>
            </a:r>
            <a:r>
              <a:rPr lang="en-US" altLang="en-US" sz="3200" dirty="0">
                <a:latin typeface="Arial" panose="020B0604020202020204" pitchFamily="34" charset="0"/>
                <a:cs typeface="Times New Roman" panose="02020603050405020304" pitchFamily="18" charset="0"/>
              </a:rPr>
              <a:t> </a:t>
            </a:r>
            <a:r>
              <a:rPr lang="en-US" sz="3200" dirty="0"/>
              <a:t>$14,683,671</a:t>
            </a:r>
          </a:p>
          <a:p>
            <a:pPr marL="909638" indent="-447675" eaLnBrk="1" hangingPunct="1">
              <a:spcBef>
                <a:spcPct val="0"/>
              </a:spcBef>
              <a:buFontTx/>
              <a:buNone/>
            </a:pPr>
            <a:r>
              <a:rPr lang="en-US" sz="3200" dirty="0"/>
              <a:t>Approximate Interest:              </a:t>
            </a:r>
            <a:r>
              <a:rPr lang="en-US" sz="3200" u="sng" dirty="0"/>
              <a:t>      $131,140    </a:t>
            </a:r>
          </a:p>
          <a:p>
            <a:pPr marL="909638" indent="-447675" eaLnBrk="1" hangingPunct="1">
              <a:spcBef>
                <a:spcPct val="0"/>
              </a:spcBef>
              <a:buFontTx/>
              <a:buNone/>
            </a:pPr>
            <a:r>
              <a:rPr lang="en-US" altLang="en-US" sz="3200" b="1" dirty="0">
                <a:solidFill>
                  <a:srgbClr val="C00000"/>
                </a:solidFill>
                <a:latin typeface="Arial" panose="020B0604020202020204" pitchFamily="34" charset="0"/>
                <a:cs typeface="Times New Roman" panose="02020603050405020304" pitchFamily="18" charset="0"/>
              </a:rPr>
              <a:t>	                                             $19,186,128</a:t>
            </a:r>
            <a:endParaRPr sz="3200" dirty="0"/>
          </a:p>
        </p:txBody>
      </p:sp>
      <p:sp>
        <p:nvSpPr>
          <p:cNvPr id="715" name="Google Shape;715;p71"/>
          <p:cNvSpPr txBox="1"/>
          <p:nvPr/>
        </p:nvSpPr>
        <p:spPr>
          <a:xfrm>
            <a:off x="400050" y="685801"/>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CSS FY26 TOTAL PROJECTED FUNDS</a:t>
            </a:r>
            <a:endParaRPr sz="3500" b="1" dirty="0"/>
          </a:p>
        </p:txBody>
      </p:sp>
    </p:spTree>
    <p:extLst>
      <p:ext uri="{BB962C8B-B14F-4D97-AF65-F5344CB8AC3E}">
        <p14:creationId xmlns:p14="http://schemas.microsoft.com/office/powerpoint/2010/main" val="678455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23</a:t>
            </a:fld>
            <a:endParaRPr/>
          </a:p>
        </p:txBody>
      </p:sp>
      <p:sp>
        <p:nvSpPr>
          <p:cNvPr id="755" name="Google Shape;755;p75"/>
          <p:cNvSpPr txBox="1"/>
          <p:nvPr/>
        </p:nvSpPr>
        <p:spPr>
          <a:xfrm>
            <a:off x="838201" y="471488"/>
            <a:ext cx="10515600" cy="875857"/>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CSS FY26 TOTAL PROJECTED </a:t>
            </a:r>
            <a:br>
              <a:rPr lang="en-US" altLang="en-US" sz="3500" b="1" dirty="0">
                <a:solidFill>
                  <a:schemeClr val="accent1"/>
                </a:solidFill>
                <a:latin typeface="Arial" panose="020B0604020202020204" pitchFamily="34" charset="0"/>
                <a:cs typeface="Arial" panose="020B0604020202020204" pitchFamily="34" charset="0"/>
              </a:rPr>
            </a:br>
            <a:r>
              <a:rPr lang="en-US" altLang="en-US" sz="3500" b="1" dirty="0">
                <a:solidFill>
                  <a:schemeClr val="accent1"/>
                </a:solidFill>
                <a:latin typeface="Arial" panose="020B0604020202020204" pitchFamily="34" charset="0"/>
                <a:cs typeface="Arial" panose="020B0604020202020204" pitchFamily="34" charset="0"/>
              </a:rPr>
              <a:t>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236939796"/>
              </p:ext>
            </p:extLst>
          </p:nvPr>
        </p:nvGraphicFramePr>
        <p:xfrm>
          <a:off x="628649" y="1498602"/>
          <a:ext cx="11029951" cy="4575489"/>
        </p:xfrm>
        <a:graphic>
          <a:graphicData uri="http://schemas.openxmlformats.org/drawingml/2006/table">
            <a:tbl>
              <a:tblPr firstRow="1" bandRow="1">
                <a:noFill/>
                <a:tableStyleId>{3B6E56DE-2C4E-4503-A47B-6EF7F9093A8B}</a:tableStyleId>
              </a:tblPr>
              <a:tblGrid>
                <a:gridCol w="8452090">
                  <a:extLst>
                    <a:ext uri="{9D8B030D-6E8A-4147-A177-3AD203B41FA5}">
                      <a16:colId xmlns:a16="http://schemas.microsoft.com/office/drawing/2014/main" val="20000"/>
                    </a:ext>
                  </a:extLst>
                </a:gridCol>
                <a:gridCol w="2577861">
                  <a:extLst>
                    <a:ext uri="{9D8B030D-6E8A-4147-A177-3AD203B41FA5}">
                      <a16:colId xmlns:a16="http://schemas.microsoft.com/office/drawing/2014/main" val="20001"/>
                    </a:ext>
                  </a:extLst>
                </a:gridCol>
              </a:tblGrid>
              <a:tr h="478144">
                <a:tc>
                  <a:txBody>
                    <a:bodyPr/>
                    <a:lstStyle/>
                    <a:p>
                      <a:pPr marL="0" marR="0" lvl="0" indent="0" algn="ctr" rtl="0">
                        <a:spcBef>
                          <a:spcPts val="0"/>
                        </a:spcBef>
                        <a:spcAft>
                          <a:spcPts val="0"/>
                        </a:spcAft>
                        <a:buNone/>
                      </a:pPr>
                      <a:r>
                        <a:rPr lang="en-US" sz="1800" dirty="0"/>
                        <a:t>PROGRAM</a:t>
                      </a:r>
                      <a:endParaRPr sz="1800" dirty="0"/>
                    </a:p>
                  </a:txBody>
                  <a:tcPr marL="91450" marR="91450" marT="45725" marB="45725"/>
                </a:tc>
                <a:tc>
                  <a:txBody>
                    <a:bodyPr/>
                    <a:lstStyle/>
                    <a:p>
                      <a:pPr marL="0" marR="0" lvl="0" indent="0" algn="ctr" rtl="0">
                        <a:spcBef>
                          <a:spcPts val="0"/>
                        </a:spcBef>
                        <a:spcAft>
                          <a:spcPts val="0"/>
                        </a:spcAft>
                        <a:buNone/>
                      </a:pPr>
                      <a:r>
                        <a:rPr lang="en-US" sz="1800" dirty="0"/>
                        <a:t>FY26</a:t>
                      </a:r>
                      <a:endParaRPr sz="1800" dirty="0"/>
                    </a:p>
                  </a:txBody>
                  <a:tcPr marL="91450" marR="91450" marT="45725" marB="45725"/>
                </a:tc>
                <a:extLst>
                  <a:ext uri="{0D108BD9-81ED-4DB2-BD59-A6C34878D82A}">
                    <a16:rowId xmlns:a16="http://schemas.microsoft.com/office/drawing/2014/main" val="10000"/>
                  </a:ext>
                </a:extLst>
              </a:tr>
              <a:tr h="371940">
                <a:tc>
                  <a:txBody>
                    <a:bodyPr/>
                    <a:lstStyle/>
                    <a:p>
                      <a:pPr marL="0" marR="0" lvl="0" indent="0" algn="l" rtl="0">
                        <a:spcBef>
                          <a:spcPts val="0"/>
                        </a:spcBef>
                        <a:spcAft>
                          <a:spcPts val="0"/>
                        </a:spcAft>
                        <a:buNone/>
                      </a:pPr>
                      <a:r>
                        <a:rPr lang="en-US" sz="2000" dirty="0">
                          <a:solidFill>
                            <a:schemeClr val="accent1"/>
                          </a:solidFill>
                        </a:rPr>
                        <a:t>Children’s Full Services Partnership</a:t>
                      </a:r>
                      <a:endParaRPr sz="2000" dirty="0">
                        <a:solidFill>
                          <a:schemeClr val="accent1"/>
                        </a:solidFill>
                      </a:endParaRPr>
                    </a:p>
                  </a:txBody>
                  <a:tcPr marL="91450" marR="91450" marT="45725" marB="45725"/>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$398,593</a:t>
                      </a:r>
                      <a:endParaRPr lang="en-US" sz="20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1"/>
                  </a:ext>
                </a:extLst>
              </a:tr>
              <a:tr h="592085">
                <a:tc>
                  <a:txBody>
                    <a:bodyPr/>
                    <a:lstStyle/>
                    <a:p>
                      <a:pPr algn="l" fontAlgn="b"/>
                      <a:r>
                        <a:rPr lang="en-US" sz="2000" b="0" i="0" u="none" strike="noStrike" dirty="0">
                          <a:solidFill>
                            <a:srgbClr val="000000"/>
                          </a:solidFill>
                          <a:effectLst/>
                          <a:latin typeface="+mn-lt"/>
                        </a:rPr>
                        <a:t>  </a:t>
                      </a:r>
                      <a:r>
                        <a:rPr lang="en-US" sz="2000" b="0" i="0" u="none" strike="noStrike" dirty="0">
                          <a:solidFill>
                            <a:srgbClr val="000000"/>
                          </a:solidFill>
                          <a:effectLst/>
                          <a:latin typeface="Arial" panose="020B0604020202020204" pitchFamily="34" charset="0"/>
                          <a:cs typeface="Arial" panose="020B0604020202020204" pitchFamily="34" charset="0"/>
                        </a:rPr>
                        <a:t>Adult Full Services Partnership</a:t>
                      </a:r>
                      <a:endParaRPr lang="en-US" sz="2000" b="0" i="0" u="none" strike="noStrike" dirty="0">
                        <a:solidFill>
                          <a:srgbClr val="000000"/>
                        </a:solidFill>
                        <a:effectLst/>
                        <a:latin typeface="+mn-lt"/>
                      </a:endParaRPr>
                    </a:p>
                  </a:txBody>
                  <a:tcPr marL="9525" marR="9525" marT="9525" marB="0" anchor="b"/>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$843,307</a:t>
                      </a:r>
                      <a:endParaRPr lang="en-US" sz="2000" b="0" i="0" u="none" strike="noStrike" dirty="0">
                        <a:solidFill>
                          <a:srgbClr val="000000"/>
                        </a:solidFill>
                        <a:effectLst/>
                        <a:highlight>
                          <a:srgbClr val="FFFF00"/>
                        </a:highligh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2"/>
                  </a:ext>
                </a:extLst>
              </a:tr>
              <a:tr h="371940">
                <a:tc>
                  <a:txBody>
                    <a:bodyPr/>
                    <a:lstStyle/>
                    <a:p>
                      <a:pPr marL="0" marR="0" lvl="0" indent="0" algn="l" rtl="0">
                        <a:spcBef>
                          <a:spcPts val="0"/>
                        </a:spcBef>
                        <a:spcAft>
                          <a:spcPts val="0"/>
                        </a:spcAft>
                        <a:buNone/>
                      </a:pPr>
                      <a:r>
                        <a:rPr lang="en-US" sz="2000" dirty="0">
                          <a:solidFill>
                            <a:schemeClr val="accent1"/>
                          </a:solidFill>
                        </a:rPr>
                        <a:t>Homeless Full Services Partnership</a:t>
                      </a:r>
                      <a:endParaRPr sz="2000" dirty="0">
                        <a:solidFill>
                          <a:schemeClr val="accent1"/>
                        </a:solidFill>
                      </a:endParaRPr>
                    </a:p>
                  </a:txBody>
                  <a:tcPr marL="91450" marR="91450" marT="45725" marB="45725"/>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$843,781</a:t>
                      </a:r>
                    </a:p>
                  </a:txBody>
                  <a:tcPr marL="9525" marR="9525" marT="9525" marB="0" anchor="b"/>
                </a:tc>
                <a:extLst>
                  <a:ext uri="{0D108BD9-81ED-4DB2-BD59-A6C34878D82A}">
                    <a16:rowId xmlns:a16="http://schemas.microsoft.com/office/drawing/2014/main" val="10003"/>
                  </a:ext>
                </a:extLst>
              </a:tr>
              <a:tr h="371940">
                <a:tc>
                  <a:txBody>
                    <a:bodyPr/>
                    <a:lstStyle/>
                    <a:p>
                      <a:pPr marL="0" marR="0" lvl="0" indent="0" algn="l" rtl="0">
                        <a:spcBef>
                          <a:spcPts val="0"/>
                        </a:spcBef>
                        <a:spcAft>
                          <a:spcPts val="0"/>
                        </a:spcAft>
                        <a:buNone/>
                      </a:pPr>
                      <a:r>
                        <a:rPr lang="en-US" sz="2000" dirty="0">
                          <a:solidFill>
                            <a:schemeClr val="accent1"/>
                          </a:solidFill>
                        </a:rPr>
                        <a:t>Multi-Cultural Outreach</a:t>
                      </a:r>
                      <a:endParaRPr sz="2000" dirty="0">
                        <a:solidFill>
                          <a:schemeClr val="accent1"/>
                        </a:solidFill>
                      </a:endParaRPr>
                    </a:p>
                  </a:txBody>
                  <a:tcPr marL="91450" marR="91450" marT="45725" marB="45725"/>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$139,434</a:t>
                      </a:r>
                    </a:p>
                  </a:txBody>
                  <a:tcPr marL="9525" marR="9525" marT="9525" marB="0" anchor="b"/>
                </a:tc>
                <a:extLst>
                  <a:ext uri="{0D108BD9-81ED-4DB2-BD59-A6C34878D82A}">
                    <a16:rowId xmlns:a16="http://schemas.microsoft.com/office/drawing/2014/main" val="10004"/>
                  </a:ext>
                </a:extLst>
              </a:tr>
              <a:tr h="1144412">
                <a:tc>
                  <a:txBody>
                    <a:bodyPr/>
                    <a:lstStyle/>
                    <a:p>
                      <a:pPr marL="0" marR="0" lvl="0" indent="0" algn="l" rtl="0">
                        <a:spcBef>
                          <a:spcPts val="0"/>
                        </a:spcBef>
                        <a:spcAft>
                          <a:spcPts val="0"/>
                        </a:spcAft>
                        <a:buNone/>
                      </a:pPr>
                      <a:r>
                        <a:rPr lang="en-US" sz="2000" dirty="0">
                          <a:solidFill>
                            <a:schemeClr val="accent1"/>
                          </a:solidFill>
                        </a:rPr>
                        <a:t>System Development </a:t>
                      </a:r>
                      <a:r>
                        <a:rPr lang="en-US" sz="1800" dirty="0">
                          <a:solidFill>
                            <a:schemeClr val="accent1"/>
                          </a:solidFill>
                        </a:rPr>
                        <a:t>(Family Services; Wellness Recovery Services; Crisis Services; Transitional Outreach Team; TAY Case Management; Hearing Voices Network; Benefits Advocacy; Housing Supports; Wellness Center; SUD Services; Counseling for Older Adults; Rep Payee Services; Flex Funds) </a:t>
                      </a:r>
                      <a:endParaRPr sz="1800" dirty="0">
                        <a:solidFill>
                          <a:schemeClr val="accent1"/>
                        </a:solidFill>
                      </a:endParaRPr>
                    </a:p>
                  </a:txBody>
                  <a:tcPr marL="91450" marR="91450" marT="45725" marB="45725"/>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$2,713,567</a:t>
                      </a:r>
                    </a:p>
                  </a:txBody>
                  <a:tcPr marL="9525" marR="9525" marT="9525" marB="0" anchor="b"/>
                </a:tc>
                <a:extLst>
                  <a:ext uri="{0D108BD9-81ED-4DB2-BD59-A6C34878D82A}">
                    <a16:rowId xmlns:a16="http://schemas.microsoft.com/office/drawing/2014/main" val="10005"/>
                  </a:ext>
                </a:extLst>
              </a:tr>
              <a:tr h="371940">
                <a:tc>
                  <a:txBody>
                    <a:bodyPr/>
                    <a:lstStyle/>
                    <a:p>
                      <a:pPr marL="0" marR="0" lvl="0" indent="0" algn="l" rtl="0">
                        <a:spcBef>
                          <a:spcPts val="0"/>
                        </a:spcBef>
                        <a:spcAft>
                          <a:spcPts val="0"/>
                        </a:spcAft>
                        <a:buNone/>
                      </a:pPr>
                      <a:r>
                        <a:rPr lang="en-US" sz="2000" dirty="0">
                          <a:solidFill>
                            <a:schemeClr val="accent1"/>
                          </a:solidFill>
                        </a:rPr>
                        <a:t>CSS Administration </a:t>
                      </a:r>
                      <a:endParaRPr sz="2000" dirty="0">
                        <a:solidFill>
                          <a:schemeClr val="accent1"/>
                        </a:solidFill>
                      </a:endParaRPr>
                    </a:p>
                  </a:txBody>
                  <a:tcPr marL="91450" marR="91450" marT="45725" marB="45725"/>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   $1,392,388</a:t>
                      </a:r>
                    </a:p>
                  </a:txBody>
                  <a:tcPr marL="9525" marR="9525" marT="9525" marB="0" anchor="b"/>
                </a:tc>
                <a:extLst>
                  <a:ext uri="{0D108BD9-81ED-4DB2-BD59-A6C34878D82A}">
                    <a16:rowId xmlns:a16="http://schemas.microsoft.com/office/drawing/2014/main" val="10007"/>
                  </a:ext>
                </a:extLst>
              </a:tr>
              <a:tr h="65804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0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ESTIMATED EXPENDITURES FY26</a:t>
                      </a:r>
                    </a:p>
                    <a:p>
                      <a:pPr marL="0" marR="0" lvl="0" indent="0" algn="l" rtl="0">
                        <a:spcBef>
                          <a:spcPts val="0"/>
                        </a:spcBef>
                        <a:spcAft>
                          <a:spcPts val="0"/>
                        </a:spcAft>
                        <a:buNone/>
                      </a:pPr>
                      <a:endParaRPr sz="2000" dirty="0"/>
                    </a:p>
                  </a:txBody>
                  <a:tcPr marL="91450" marR="91450" marT="45725" marB="45725"/>
                </a:tc>
                <a:tc>
                  <a:txBody>
                    <a:bodyPr/>
                    <a:lstStyle/>
                    <a:p>
                      <a:pPr marL="0" marR="0" lvl="0" indent="0" algn="ctr" rtl="0">
                        <a:spcBef>
                          <a:spcPts val="0"/>
                        </a:spcBef>
                        <a:spcAft>
                          <a:spcPts val="0"/>
                        </a:spcAft>
                        <a:buNone/>
                      </a:pPr>
                      <a:r>
                        <a:rPr lang="en-US" sz="2000" b="1" dirty="0">
                          <a:solidFill>
                            <a:schemeClr val="accent1"/>
                          </a:solidFill>
                        </a:rPr>
                        <a:t>  $6,331,070</a:t>
                      </a:r>
                      <a:endParaRPr sz="2000" b="1" dirty="0">
                        <a:solidFill>
                          <a:schemeClr val="accent1"/>
                        </a:solidFill>
                      </a:endParaRPr>
                    </a:p>
                  </a:txBody>
                  <a:tcPr marL="91450" marR="91450" marT="45725" marB="45725"/>
                </a:tc>
                <a:extLst>
                  <a:ext uri="{0D108BD9-81ED-4DB2-BD59-A6C34878D82A}">
                    <a16:rowId xmlns:a16="http://schemas.microsoft.com/office/drawing/2014/main" val="2842554894"/>
                  </a:ext>
                </a:extLst>
              </a:tr>
            </a:tbl>
          </a:graphicData>
        </a:graphic>
      </p:graphicFrame>
    </p:spTree>
    <p:extLst>
      <p:ext uri="{BB962C8B-B14F-4D97-AF65-F5344CB8AC3E}">
        <p14:creationId xmlns:p14="http://schemas.microsoft.com/office/powerpoint/2010/main" val="56019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24</a:t>
            </a:fld>
            <a:endParaRPr/>
          </a:p>
        </p:txBody>
      </p:sp>
      <p:sp>
        <p:nvSpPr>
          <p:cNvPr id="713" name="Google Shape;713;p71"/>
          <p:cNvSpPr txBox="1"/>
          <p:nvPr/>
        </p:nvSpPr>
        <p:spPr>
          <a:xfrm>
            <a:off x="5334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5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Funds Transfer to CFTN:                  $1,300,000            </a:t>
            </a:r>
          </a:p>
          <a:p>
            <a:pPr marL="909638" indent="-447675">
              <a:spcBef>
                <a:spcPct val="0"/>
              </a:spcBef>
            </a:pPr>
            <a:r>
              <a:rPr lang="en-US" altLang="en-US" sz="3500" dirty="0">
                <a:latin typeface="Arial" panose="020B0604020202020204" pitchFamily="34" charset="0"/>
                <a:cs typeface="Times New Roman" panose="02020603050405020304" pitchFamily="18" charset="0"/>
              </a:rPr>
              <a:t>Funds Transfer to WET:</a:t>
            </a:r>
            <a:r>
              <a:rPr lang="en-US" altLang="en-US" sz="3200" dirty="0">
                <a:latin typeface="Arial" panose="020B0604020202020204" pitchFamily="34" charset="0"/>
                <a:cs typeface="Times New Roman" panose="02020603050405020304" pitchFamily="18" charset="0"/>
              </a:rPr>
              <a:t>                   -     </a:t>
            </a:r>
            <a:r>
              <a:rPr lang="en-US" sz="3500" u="sng" dirty="0">
                <a:solidFill>
                  <a:schemeClr val="accent1"/>
                </a:solidFill>
              </a:rPr>
              <a:t>$344,426</a:t>
            </a:r>
            <a:endParaRPr lang="en-US" sz="3500" u="sng" dirty="0"/>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    							</a:t>
            </a:r>
            <a:r>
              <a:rPr lang="en-US" altLang="en-US" sz="3500" dirty="0">
                <a:latin typeface="Arial" panose="020B0604020202020204" pitchFamily="34" charset="0"/>
                <a:cs typeface="Times New Roman" panose="02020603050405020304" pitchFamily="18" charset="0"/>
              </a:rPr>
              <a:t>           $1,644,426</a:t>
            </a:r>
          </a:p>
          <a:p>
            <a:pPr marL="909638" indent="-447675" eaLnBrk="1" hangingPunct="1">
              <a:spcBef>
                <a:spcPct val="0"/>
              </a:spcBef>
              <a:buFontTx/>
              <a:buNone/>
            </a:pPr>
            <a:r>
              <a:rPr lang="en-US" sz="3500" dirty="0"/>
              <a:t>CSS Projected Expenditures:        </a:t>
            </a:r>
            <a:r>
              <a:rPr lang="en-US" sz="3200" dirty="0"/>
              <a:t>+ </a:t>
            </a:r>
            <a:r>
              <a:rPr lang="en-US" sz="3500" dirty="0"/>
              <a:t>  </a:t>
            </a:r>
            <a:r>
              <a:rPr lang="en-US" sz="3500" u="sng" dirty="0"/>
              <a:t>$6,331,070</a:t>
            </a:r>
          </a:p>
          <a:p>
            <a:pPr marL="909638" indent="-447675" eaLnBrk="1" hangingPunct="1">
              <a:spcBef>
                <a:spcPct val="0"/>
              </a:spcBef>
              <a:buFontTx/>
              <a:buNone/>
            </a:pPr>
            <a:r>
              <a:rPr lang="en-US" sz="3500" dirty="0"/>
              <a:t>                                                           $7,975,496</a:t>
            </a:r>
            <a:endParaRPr sz="3500" dirty="0"/>
          </a:p>
        </p:txBody>
      </p:sp>
      <p:sp>
        <p:nvSpPr>
          <p:cNvPr id="715" name="Google Shape;715;p71"/>
          <p:cNvSpPr txBox="1"/>
          <p:nvPr/>
        </p:nvSpPr>
        <p:spPr>
          <a:xfrm>
            <a:off x="771525" y="377371"/>
            <a:ext cx="10648950" cy="110376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Transfer CSS Funds to CFTN &amp; WET</a:t>
            </a:r>
            <a:endParaRPr sz="3500" b="1" dirty="0"/>
          </a:p>
        </p:txBody>
      </p:sp>
    </p:spTree>
    <p:extLst>
      <p:ext uri="{BB962C8B-B14F-4D97-AF65-F5344CB8AC3E}">
        <p14:creationId xmlns:p14="http://schemas.microsoft.com/office/powerpoint/2010/main" val="3237012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25</a:t>
            </a:fld>
            <a:endParaRPr/>
          </a:p>
        </p:txBody>
      </p:sp>
      <p:sp>
        <p:nvSpPr>
          <p:cNvPr id="713" name="Google Shape;713;p71"/>
          <p:cNvSpPr txBox="1"/>
          <p:nvPr/>
        </p:nvSpPr>
        <p:spPr>
          <a:xfrm>
            <a:off x="5334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5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Funds:                 $19,186,128            </a:t>
            </a:r>
          </a:p>
          <a:p>
            <a:pPr marL="909638" indent="-447675">
              <a:spcBef>
                <a:spcPct val="0"/>
              </a:spcBef>
            </a:pPr>
            <a:r>
              <a:rPr lang="en-US" altLang="en-US" sz="3500" dirty="0">
                <a:latin typeface="Arial" panose="020B0604020202020204" pitchFamily="34" charset="0"/>
                <a:cs typeface="Times New Roman" panose="02020603050405020304" pitchFamily="18" charset="0"/>
              </a:rPr>
              <a:t>Estimated FY26 Expenditures:</a:t>
            </a:r>
            <a:r>
              <a:rPr lang="en-US" altLang="en-US" sz="3200" dirty="0">
                <a:latin typeface="Arial" panose="020B0604020202020204" pitchFamily="34" charset="0"/>
                <a:cs typeface="Times New Roman" panose="02020603050405020304" pitchFamily="18" charset="0"/>
              </a:rPr>
              <a:t>      - </a:t>
            </a:r>
            <a:r>
              <a:rPr lang="en-US" sz="3500" u="sng" dirty="0">
                <a:solidFill>
                  <a:schemeClr val="accent1"/>
                </a:solidFill>
              </a:rPr>
              <a:t>$7,975,496</a:t>
            </a:r>
            <a:endParaRPr lang="en-US" sz="3500" u="sng" dirty="0"/>
          </a:p>
          <a:p>
            <a:pPr marL="909638" indent="-447675" eaLnBrk="1" hangingPunct="1">
              <a:spcBef>
                <a:spcPct val="0"/>
              </a:spcBef>
              <a:buFontTx/>
              <a:buNone/>
            </a:pPr>
            <a:r>
              <a:rPr lang="en-US" altLang="en-US" sz="3200" dirty="0">
                <a:latin typeface="Arial" panose="020B0604020202020204" pitchFamily="34" charset="0"/>
                <a:cs typeface="Times New Roman" panose="02020603050405020304" pitchFamily="18" charset="0"/>
              </a:rPr>
              <a:t>    							</a:t>
            </a:r>
            <a:r>
              <a:rPr lang="en-US" altLang="en-US" sz="3500" dirty="0">
                <a:latin typeface="Arial" panose="020B0604020202020204" pitchFamily="34" charset="0"/>
                <a:cs typeface="Times New Roman" panose="02020603050405020304" pitchFamily="18" charset="0"/>
              </a:rPr>
              <a:t>      $11,210,632</a:t>
            </a:r>
            <a:endParaRPr sz="3500" dirty="0"/>
          </a:p>
        </p:txBody>
      </p:sp>
      <p:sp>
        <p:nvSpPr>
          <p:cNvPr id="715" name="Google Shape;715;p71"/>
          <p:cNvSpPr txBox="1"/>
          <p:nvPr/>
        </p:nvSpPr>
        <p:spPr>
          <a:xfrm>
            <a:off x="771525" y="377371"/>
            <a:ext cx="10648950" cy="1103766"/>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CSS FY26 PROJECTED FUNDS</a:t>
            </a:r>
            <a:endParaRPr sz="3500" b="1" dirty="0"/>
          </a:p>
        </p:txBody>
      </p:sp>
    </p:spTree>
    <p:extLst>
      <p:ext uri="{BB962C8B-B14F-4D97-AF65-F5344CB8AC3E}">
        <p14:creationId xmlns:p14="http://schemas.microsoft.com/office/powerpoint/2010/main" val="1861158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26</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dirty="0"/>
          </a:p>
        </p:txBody>
      </p:sp>
      <p:sp>
        <p:nvSpPr>
          <p:cNvPr id="715" name="Google Shape;715;p71"/>
          <p:cNvSpPr txBox="1"/>
          <p:nvPr/>
        </p:nvSpPr>
        <p:spPr>
          <a:xfrm>
            <a:off x="771525" y="0"/>
            <a:ext cx="10648950" cy="5603132"/>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br>
              <a:rPr lang="en-US" altLang="en-US" sz="3600" b="1" dirty="0">
                <a:latin typeface="Arial" panose="020B0604020202020204" pitchFamily="34" charset="0"/>
                <a:cs typeface="Arial" panose="020B0604020202020204" pitchFamily="34" charset="0"/>
              </a:rPr>
            </a:br>
            <a:endParaRPr lang="en-US" altLang="en-US" sz="36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6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6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600" b="1" dirty="0">
              <a:latin typeface="Arial" panose="020B0604020202020204" pitchFamily="34" charset="0"/>
              <a:cs typeface="Arial" panose="020B0604020202020204" pitchFamily="34" charset="0"/>
            </a:endParaRPr>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PREVENTION/EARLY INTERVENTION (PEI)</a:t>
            </a:r>
            <a:br>
              <a:rPr lang="en-US" altLang="en-US" sz="3500" b="1" dirty="0">
                <a:latin typeface="Arial" panose="020B0604020202020204" pitchFamily="34" charset="0"/>
                <a:cs typeface="Arial" panose="020B0604020202020204" pitchFamily="34" charset="0"/>
              </a:rPr>
            </a:br>
            <a:r>
              <a:rPr lang="en-US" altLang="en-US" sz="3500" b="1" dirty="0">
                <a:latin typeface="Arial" panose="020B0604020202020204" pitchFamily="34" charset="0"/>
                <a:cs typeface="Arial" panose="020B0604020202020204" pitchFamily="34" charset="0"/>
              </a:rPr>
              <a:t>Programs/Services</a:t>
            </a:r>
            <a:endParaRPr sz="3500" b="1" dirty="0"/>
          </a:p>
        </p:txBody>
      </p:sp>
    </p:spTree>
    <p:extLst>
      <p:ext uri="{BB962C8B-B14F-4D97-AF65-F5344CB8AC3E}">
        <p14:creationId xmlns:p14="http://schemas.microsoft.com/office/powerpoint/2010/main" val="33129026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27</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a:spcAft>
                <a:spcPct val="25000"/>
              </a:spcAft>
            </a:pPr>
            <a:r>
              <a:rPr lang="en-US" altLang="en-US" sz="3200" dirty="0">
                <a:latin typeface="Arial" panose="020B0604020202020204" pitchFamily="34" charset="0"/>
                <a:cs typeface="Arial" panose="020B0604020202020204" pitchFamily="34" charset="0"/>
              </a:rPr>
              <a:t>Transforms school culture towards a preventive, positive, and supportive approach to managing problem behavior.</a:t>
            </a:r>
          </a:p>
          <a:p>
            <a:pPr>
              <a:spcAft>
                <a:spcPct val="25000"/>
              </a:spcAft>
            </a:pPr>
            <a:endParaRPr lang="en-US" altLang="en-US" sz="3200" dirty="0">
              <a:latin typeface="Arial" panose="020B0604020202020204" pitchFamily="34" charset="0"/>
              <a:cs typeface="Arial" panose="020B0604020202020204" pitchFamily="34" charset="0"/>
            </a:endParaRPr>
          </a:p>
          <a:p>
            <a:pPr>
              <a:spcAft>
                <a:spcPct val="25000"/>
              </a:spcAft>
            </a:pPr>
            <a:r>
              <a:rPr lang="en-US" altLang="en-US" sz="3200" dirty="0">
                <a:latin typeface="Arial" panose="020B0604020202020204" pitchFamily="34" charset="0"/>
                <a:cs typeface="Arial" panose="020B0604020202020204" pitchFamily="34" charset="0"/>
              </a:rPr>
              <a:t>Provides individual and group mental health services for children in need.</a:t>
            </a:r>
          </a:p>
          <a:p>
            <a:pPr marL="285750"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571500" y="78581"/>
            <a:ext cx="10648950" cy="153794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600" b="1" dirty="0">
              <a:latin typeface="Arial" panose="020B0604020202020204" pitchFamily="34" charset="0"/>
              <a:cs typeface="Times New Roman" panose="02020603050405020304" pitchFamily="18" charset="0"/>
            </a:endParaRPr>
          </a:p>
          <a:p>
            <a:pPr lvl="0" algn="ctr">
              <a:lnSpc>
                <a:spcPct val="90000"/>
              </a:lnSpc>
              <a:buClr>
                <a:schemeClr val="accent1"/>
              </a:buClr>
              <a:buSzPts val="3700"/>
            </a:pPr>
            <a:r>
              <a:rPr lang="en-US" altLang="en-US" sz="3500" b="1" dirty="0">
                <a:latin typeface="Arial" panose="020B0604020202020204" pitchFamily="34" charset="0"/>
                <a:cs typeface="Times New Roman" panose="02020603050405020304" pitchFamily="18" charset="0"/>
              </a:rPr>
              <a:t>SUPPORTIVE SCHOOLS PROJECT</a:t>
            </a:r>
            <a:endParaRPr sz="3500" b="1" dirty="0"/>
          </a:p>
        </p:txBody>
      </p:sp>
    </p:spTree>
    <p:extLst>
      <p:ext uri="{BB962C8B-B14F-4D97-AF65-F5344CB8AC3E}">
        <p14:creationId xmlns:p14="http://schemas.microsoft.com/office/powerpoint/2010/main" val="2034391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28</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lnSpcReduction="10000"/>
          </a:bodyPr>
          <a:lstStyle/>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High School Youth Prevention Project</a:t>
            </a:r>
            <a:r>
              <a:rPr lang="en-US" altLang="en-US" sz="2800" dirty="0">
                <a:latin typeface="Arial" panose="020B0604020202020204" pitchFamily="34" charset="0"/>
                <a:cs typeface="Times New Roman" panose="02020603050405020304" pitchFamily="18" charset="0"/>
              </a:rPr>
              <a:t>:  Provides mental health services and supports at Berkeley High and B-Tech for youth who are experiencing various stressors. </a:t>
            </a:r>
          </a:p>
          <a:p>
            <a:pPr marL="461963" eaLnBrk="1" hangingPunct="1">
              <a:spcBef>
                <a:spcPct val="0"/>
              </a:spcBef>
            </a:pP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Mental and Emotional Education Team (MEET)</a:t>
            </a:r>
            <a:r>
              <a:rPr lang="en-US" altLang="en-US" sz="2800" dirty="0">
                <a:latin typeface="Arial" panose="020B0604020202020204" pitchFamily="34" charset="0"/>
                <a:cs typeface="Times New Roman" panose="02020603050405020304" pitchFamily="18" charset="0"/>
              </a:rPr>
              <a:t>:</a:t>
            </a:r>
            <a:r>
              <a:rPr lang="en-US" altLang="en-US" sz="2800" b="1" dirty="0">
                <a:solidFill>
                  <a:srgbClr val="FF0000"/>
                </a:solidFill>
                <a:latin typeface="Arial" panose="020B0604020202020204" pitchFamily="34" charset="0"/>
                <a:cs typeface="Times New Roman" panose="02020603050405020304" pitchFamily="18" charset="0"/>
              </a:rPr>
              <a:t> </a:t>
            </a:r>
            <a:r>
              <a:rPr lang="en-US" altLang="en-US" sz="2800" dirty="0">
                <a:latin typeface="Arial" panose="020B0604020202020204" pitchFamily="34" charset="0"/>
                <a:cs typeface="Times New Roman" panose="02020603050405020304" pitchFamily="18" charset="0"/>
              </a:rPr>
              <a:t>Trains</a:t>
            </a:r>
            <a:r>
              <a:rPr lang="en-US" altLang="en-US" sz="2800" b="1" dirty="0">
                <a:solidFill>
                  <a:srgbClr val="FF0000"/>
                </a:solidFill>
                <a:latin typeface="Arial" panose="020B0604020202020204" pitchFamily="34" charset="0"/>
                <a:cs typeface="Times New Roman" panose="02020603050405020304" pitchFamily="18" charset="0"/>
              </a:rPr>
              <a:t> </a:t>
            </a:r>
            <a:r>
              <a:rPr lang="en-US" altLang="en-US" sz="2800" dirty="0">
                <a:latin typeface="Arial" panose="020B0604020202020204" pitchFamily="34" charset="0"/>
                <a:cs typeface="Times New Roman" panose="02020603050405020304" pitchFamily="18" charset="0"/>
              </a:rPr>
              <a:t>student peers to conduct class presentations on common mental health disorders, area resources, and basic coping and intervention skills.</a:t>
            </a:r>
            <a:r>
              <a:rPr lang="en-US" altLang="en-US" sz="2800" dirty="0">
                <a:solidFill>
                  <a:srgbClr val="FF0000"/>
                </a:solidFill>
                <a:latin typeface="Arial" panose="020B0604020202020204" pitchFamily="34" charset="0"/>
                <a:cs typeface="Times New Roman" panose="02020603050405020304" pitchFamily="18" charset="0"/>
              </a:rPr>
              <a:t> </a:t>
            </a: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28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r>
              <a:rPr lang="en-US" altLang="en-US" sz="2800" u="sng" dirty="0">
                <a:latin typeface="Arial" panose="020B0604020202020204" pitchFamily="34" charset="0"/>
                <a:cs typeface="Times New Roman" panose="02020603050405020304" pitchFamily="18" charset="0"/>
              </a:rPr>
              <a:t>Dynamic Mindfulness (</a:t>
            </a:r>
            <a:r>
              <a:rPr lang="en-US" altLang="en-US" sz="2800" u="sng" dirty="0" err="1">
                <a:latin typeface="Arial" panose="020B0604020202020204" pitchFamily="34" charset="0"/>
                <a:cs typeface="Times New Roman" panose="02020603050405020304" pitchFamily="18" charset="0"/>
              </a:rPr>
              <a:t>DMind</a:t>
            </a:r>
            <a:r>
              <a:rPr lang="en-US" altLang="en-US" sz="2800" u="sng" dirty="0">
                <a:latin typeface="Arial" panose="020B0604020202020204" pitchFamily="34" charset="0"/>
                <a:cs typeface="Times New Roman" panose="02020603050405020304" pitchFamily="18" charset="0"/>
              </a:rPr>
              <a:t>) Project</a:t>
            </a:r>
            <a:r>
              <a:rPr lang="en-US" altLang="en-US" sz="2800" dirty="0">
                <a:latin typeface="Arial" panose="020B0604020202020204" pitchFamily="34" charset="0"/>
                <a:cs typeface="Times New Roman" panose="02020603050405020304" pitchFamily="18" charset="0"/>
              </a:rPr>
              <a:t>: An evidence based intervention that integrates mindful action, breathing, and centering into classroom and afterschool sessions. </a:t>
            </a:r>
            <a:endParaRPr lang="en-US" altLang="en-US" sz="2800" b="1" dirty="0">
              <a:solidFill>
                <a:srgbClr val="FF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ADDITIONAL SCHOOL PROJECTS</a:t>
            </a:r>
            <a:endParaRPr sz="3500" b="1" dirty="0"/>
          </a:p>
        </p:txBody>
      </p:sp>
    </p:spTree>
    <p:extLst>
      <p:ext uri="{BB962C8B-B14F-4D97-AF65-F5344CB8AC3E}">
        <p14:creationId xmlns:p14="http://schemas.microsoft.com/office/powerpoint/2010/main" val="2847362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29</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461963" algn="ctr" eaLnBrk="1" hangingPunct="1">
              <a:spcBef>
                <a:spcPct val="0"/>
              </a:spcBef>
            </a:pPr>
            <a:r>
              <a:rPr lang="en-US" altLang="en-US" sz="3200" b="1" dirty="0">
                <a:latin typeface="Arial" panose="020B0604020202020204" pitchFamily="34" charset="0"/>
                <a:cs typeface="Times New Roman" panose="02020603050405020304" pitchFamily="18" charset="0"/>
              </a:rPr>
              <a:t>African American Success Project</a:t>
            </a:r>
          </a:p>
          <a:p>
            <a:pPr marL="461963" indent="0" eaLnBrk="1" hangingPunct="1">
              <a:spcBef>
                <a:spcPct val="0"/>
              </a:spcBef>
            </a:pPr>
            <a:r>
              <a:rPr lang="en-US" altLang="en-US" sz="3200" dirty="0">
                <a:latin typeface="Arial" panose="020B0604020202020204" pitchFamily="34" charset="0"/>
                <a:cs typeface="Times New Roman" panose="02020603050405020304" pitchFamily="18" charset="0"/>
              </a:rPr>
              <a:t>Project in BUSD middle school for students and their families to actively engage in the classroom and school life while creating a pathway for  long-term success. </a:t>
            </a: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ADDITIONAL SCHOOL PROJECTS</a:t>
            </a:r>
            <a:endParaRPr sz="3500" b="1" dirty="0"/>
          </a:p>
        </p:txBody>
      </p:sp>
    </p:spTree>
    <p:extLst>
      <p:ext uri="{BB962C8B-B14F-4D97-AF65-F5344CB8AC3E}">
        <p14:creationId xmlns:p14="http://schemas.microsoft.com/office/powerpoint/2010/main" val="4170473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Proposition 63 passed on November 2, 2004</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Became effective as statute, Mental Health Services Act (MHSA) on January 1, 2005</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1% of personal income over $1 million</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Money is deposited into the MHSA Fund in the State Treasury</a:t>
            </a:r>
          </a:p>
          <a:p>
            <a:pPr marL="457200" indent="-457200" eaLnBrk="1" hangingPunct="1">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Funds are to be used to expand and transform the Mental Health System.</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solidFill>
                <a:schemeClr val="accent1"/>
              </a:solidFill>
            </a:endParaRPr>
          </a:p>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BACKGROUND </a:t>
            </a:r>
            <a:endParaRPr sz="3500" dirty="0"/>
          </a:p>
        </p:txBody>
      </p:sp>
    </p:spTree>
    <p:extLst>
      <p:ext uri="{BB962C8B-B14F-4D97-AF65-F5344CB8AC3E}">
        <p14:creationId xmlns:p14="http://schemas.microsoft.com/office/powerpoint/2010/main" val="2096532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30</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r>
              <a:rPr lang="en-US" altLang="en-US" sz="3200" dirty="0">
                <a:latin typeface="Arial" panose="020B0604020202020204" pitchFamily="34" charset="0"/>
                <a:cs typeface="Arial" panose="020B0604020202020204" pitchFamily="34" charset="0"/>
              </a:rPr>
              <a:t>Program Components</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Outreach &amp; Engagement</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Support Groups</a:t>
            </a:r>
          </a:p>
          <a:p>
            <a:pPr marL="457200" lvl="1" indent="-457200">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Community Education</a:t>
            </a:r>
          </a:p>
          <a:p>
            <a:pPr lvl="1">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Building Leaders</a:t>
            </a:r>
          </a:p>
          <a:p>
            <a:pPr lvl="1">
              <a:buFont typeface="Wingdings" panose="05000000000000000000" pitchFamily="2" charset="2"/>
              <a:buChar char="v"/>
            </a:pPr>
            <a:r>
              <a:rPr lang="en-US" altLang="en-US" sz="3200" dirty="0">
                <a:latin typeface="Arial" panose="020B0604020202020204" pitchFamily="34" charset="0"/>
                <a:cs typeface="Arial" panose="020B0604020202020204" pitchFamily="34" charset="0"/>
              </a:rPr>
              <a:t>Consultation/Training</a:t>
            </a:r>
          </a:p>
          <a:p>
            <a:pPr>
              <a:buFontTx/>
              <a:buNone/>
            </a:pPr>
            <a:r>
              <a:rPr lang="en-US" altLang="en-US" sz="3200" dirty="0">
                <a:latin typeface="Arial" panose="020B0604020202020204" pitchFamily="34" charset="0"/>
                <a:cs typeface="Arial" panose="020B0604020202020204" pitchFamily="34" charset="0"/>
              </a:rPr>
              <a:t>Target Groups: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AA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Latinos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LGBTQIA+</a:t>
            </a:r>
          </a:p>
          <a:p>
            <a:pPr>
              <a:buFontTx/>
              <a:buNone/>
            </a:pPr>
            <a:r>
              <a:rPr lang="en-US" alt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Older Adults  </a:t>
            </a:r>
            <a:r>
              <a:rPr lang="en-US" altLang="en-US" sz="3200" dirty="0">
                <a:latin typeface="Arial" panose="020B0604020202020204" pitchFamily="34" charset="0"/>
                <a:cs typeface="Arial" panose="020B0604020202020204" pitchFamily="34" charset="0"/>
                <a:sym typeface="Symbol" panose="05050102010706020507" pitchFamily="18" charset="2"/>
              </a:rPr>
              <a:t></a:t>
            </a:r>
            <a:r>
              <a:rPr lang="en-US" altLang="en-US" sz="3200" dirty="0">
                <a:latin typeface="Arial" panose="020B0604020202020204" pitchFamily="34" charset="0"/>
                <a:cs typeface="Arial" panose="020B0604020202020204" pitchFamily="34" charset="0"/>
              </a:rPr>
              <a:t> TAY</a:t>
            </a: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br>
              <a:rPr lang="en-US" altLang="en-US" sz="3600" b="1" dirty="0">
                <a:latin typeface="Arial" panose="020B0604020202020204" pitchFamily="34" charset="0"/>
              </a:rPr>
            </a:br>
            <a:r>
              <a:rPr lang="en-US" altLang="en-US" sz="3500" b="1" dirty="0">
                <a:latin typeface="Arial" panose="020B0604020202020204" pitchFamily="34" charset="0"/>
              </a:rPr>
              <a:t>COMMUNITY EDUCATION/SUPPORTS</a:t>
            </a:r>
            <a:endParaRPr lang="en-US" sz="3500" b="1" dirty="0"/>
          </a:p>
        </p:txBody>
      </p:sp>
    </p:spTree>
    <p:extLst>
      <p:ext uri="{BB962C8B-B14F-4D97-AF65-F5344CB8AC3E}">
        <p14:creationId xmlns:p14="http://schemas.microsoft.com/office/powerpoint/2010/main" val="343008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31</a:t>
            </a:fld>
            <a:endParaRPr/>
          </a:p>
        </p:txBody>
      </p:sp>
      <p:sp>
        <p:nvSpPr>
          <p:cNvPr id="713" name="Google Shape;713;p71"/>
          <p:cNvSpPr txBox="1"/>
          <p:nvPr/>
        </p:nvSpPr>
        <p:spPr>
          <a:xfrm>
            <a:off x="838201" y="1453242"/>
            <a:ext cx="10820399" cy="4718957"/>
          </a:xfrm>
          <a:prstGeom prst="rect">
            <a:avLst/>
          </a:prstGeom>
          <a:noFill/>
          <a:ln>
            <a:noFill/>
          </a:ln>
        </p:spPr>
        <p:txBody>
          <a:bodyPr spcFirstLastPara="1" wrap="square" lIns="91425" tIns="45700" rIns="91425" bIns="45700" anchor="t" anchorCtr="0">
            <a:normAutofit/>
          </a:bodyPr>
          <a:lstStyle/>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Anti-Stigma Project, “Telling Your Story”.</a:t>
            </a:r>
          </a:p>
          <a:p>
            <a:pPr marL="285750" indent="-285750">
              <a:lnSpc>
                <a:spcPct val="90000"/>
              </a:lnSpc>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Consumer and family member–led education effort.</a:t>
            </a:r>
          </a:p>
          <a:p>
            <a:pPr marL="285750" indent="-285750">
              <a:lnSpc>
                <a:spcPct val="90000"/>
              </a:lnSpc>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Consumer presentations to schools and community organizations to dispel myths, attitudes, and discrimination around mental health clients and issues</a:t>
            </a:r>
            <a:endParaRPr lang="en-US" altLang="en-US" sz="3200" b="1" dirty="0">
              <a:latin typeface="Arial" panose="020B0604020202020204" pitchFamily="34" charset="0"/>
              <a:cs typeface="Times New Roman" panose="02020603050405020304" pitchFamily="18" charset="0"/>
            </a:endParaRPr>
          </a:p>
        </p:txBody>
      </p:sp>
      <p:sp>
        <p:nvSpPr>
          <p:cNvPr id="715" name="Google Shape;715;p71"/>
          <p:cNvSpPr txBox="1"/>
          <p:nvPr/>
        </p:nvSpPr>
        <p:spPr>
          <a:xfrm>
            <a:off x="771525" y="1"/>
            <a:ext cx="10648950" cy="1214439"/>
          </a:xfrm>
          <a:prstGeom prst="rect">
            <a:avLst/>
          </a:prstGeom>
          <a:noFill/>
          <a:ln>
            <a:noFill/>
          </a:ln>
        </p:spPr>
        <p:txBody>
          <a:bodyPr spcFirstLastPara="1" wrap="square" lIns="91425" tIns="45700" rIns="91425" bIns="45700" anchor="t" anchorCtr="0">
            <a:noAutofit/>
          </a:bodyPr>
          <a:lstStyle/>
          <a:p>
            <a:pPr marL="461963" algn="ctr"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461963" algn="ctr" eaLnBrk="1" hangingPunct="1">
              <a:spcBef>
                <a:spcPct val="0"/>
              </a:spcBef>
            </a:pPr>
            <a:r>
              <a:rPr lang="en-US" altLang="en-US" sz="3500" b="1" dirty="0">
                <a:solidFill>
                  <a:schemeClr val="accent1"/>
                </a:solidFill>
                <a:latin typeface="Arial" panose="020B0604020202020204" pitchFamily="34" charset="0"/>
                <a:cs typeface="Times New Roman" panose="02020603050405020304" pitchFamily="18" charset="0"/>
              </a:rPr>
              <a:t>SOCIAL INCLUSION</a:t>
            </a:r>
          </a:p>
        </p:txBody>
      </p:sp>
    </p:spTree>
    <p:extLst>
      <p:ext uri="{BB962C8B-B14F-4D97-AF65-F5344CB8AC3E}">
        <p14:creationId xmlns:p14="http://schemas.microsoft.com/office/powerpoint/2010/main" val="2539476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32</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747713" indent="-285750" eaLnBrk="1" hangingPunct="1">
              <a:spcBef>
                <a:spcPct val="0"/>
              </a:spcBef>
              <a:buFont typeface="Arial" panose="020B0604020202020204" pitchFamily="34" charset="0"/>
              <a:buChar char="•"/>
            </a:pPr>
            <a:endParaRPr lang="en-US" altLang="en-US" sz="3500" dirty="0">
              <a:latin typeface="Arial" panose="020B0604020202020204" pitchFamily="34" charset="0"/>
              <a:cs typeface="Times New Roman" panose="02020603050405020304" pitchFamily="18" charset="0"/>
            </a:endParaRPr>
          </a:p>
          <a:p>
            <a:pPr marL="461963"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3500" b="1" dirty="0">
              <a:latin typeface="Arial" panose="020B0604020202020204" pitchFamily="34" charset="0"/>
              <a:cs typeface="Times New Roman" panose="02020603050405020304" pitchFamily="18" charset="0"/>
            </a:endParaRPr>
          </a:p>
          <a:p>
            <a:pPr marL="747713" indent="-285750" eaLnBrk="1" hangingPunct="1">
              <a:spcBef>
                <a:spcPct val="0"/>
              </a:spcBef>
              <a:buFont typeface="Arial" panose="020B0604020202020204" pitchFamily="34" charset="0"/>
              <a:buChar char="•"/>
            </a:pPr>
            <a:endParaRPr lang="en-US" altLang="en-US" sz="3500" b="1" dirty="0">
              <a:latin typeface="Arial" panose="020B0604020202020204" pitchFamily="34" charset="0"/>
              <a:cs typeface="Times New Roman" panose="02020603050405020304" pitchFamily="18" charset="0"/>
            </a:endParaRPr>
          </a:p>
          <a:p>
            <a:pPr marL="461963" eaLnBrk="1" hangingPunct="1">
              <a:spcBef>
                <a:spcPct val="0"/>
              </a:spcBef>
            </a:pPr>
            <a:endParaRPr lang="en-US" altLang="en-US" sz="3500" b="1" dirty="0">
              <a:latin typeface="Arial" panose="020B0604020202020204" pitchFamily="34" charset="0"/>
              <a:cs typeface="Times New Roman" panose="02020603050405020304" pitchFamily="18" charset="0"/>
            </a:endParaRPr>
          </a:p>
        </p:txBody>
      </p:sp>
      <p:sp>
        <p:nvSpPr>
          <p:cNvPr id="715" name="Google Shape;715;p71"/>
          <p:cNvSpPr txBox="1"/>
          <p:nvPr/>
        </p:nvSpPr>
        <p:spPr>
          <a:xfrm>
            <a:off x="771525" y="1"/>
            <a:ext cx="10648950" cy="5643559"/>
          </a:xfrm>
          <a:prstGeom prst="rect">
            <a:avLst/>
          </a:prstGeom>
          <a:noFill/>
          <a:ln>
            <a:noFill/>
          </a:ln>
        </p:spPr>
        <p:txBody>
          <a:bodyPr spcFirstLastPara="1" wrap="square" lIns="91425" tIns="45700" rIns="91425" bIns="45700" anchor="t" anchorCtr="0">
            <a:noAutofit/>
          </a:bodyPr>
          <a:lstStyle/>
          <a:p>
            <a:pPr marL="461963" algn="ctr" eaLnBrk="1" hangingPunct="1">
              <a:spcBef>
                <a:spcPct val="0"/>
              </a:spcBef>
            </a:pPr>
            <a:endParaRPr lang="en-US" altLang="en-US" sz="3500" dirty="0">
              <a:latin typeface="Arial" panose="020B0604020202020204" pitchFamily="34" charset="0"/>
              <a:cs typeface="Times New Roman" panose="02020603050405020304" pitchFamily="18" charset="0"/>
            </a:endParaRPr>
          </a:p>
          <a:p>
            <a:pPr marL="461963" algn="ctr" eaLnBrk="1" hangingPunct="1">
              <a:spcBef>
                <a:spcPct val="0"/>
              </a:spcBef>
            </a:pPr>
            <a:endParaRPr lang="en-US" altLang="en-US" sz="3500" b="1" dirty="0">
              <a:solidFill>
                <a:schemeClr val="accent1"/>
              </a:solidFill>
              <a:latin typeface="Arial" panose="020B0604020202020204" pitchFamily="34" charset="0"/>
              <a:cs typeface="Times New Roman" panose="02020603050405020304" pitchFamily="18" charset="0"/>
            </a:endParaRPr>
          </a:p>
          <a:p>
            <a:pPr marL="461963" algn="ctr" eaLnBrk="1" hangingPunct="1">
              <a:spcBef>
                <a:spcPct val="0"/>
              </a:spcBef>
            </a:pPr>
            <a:endParaRPr lang="en-US" altLang="en-US" sz="3500" b="1" dirty="0">
              <a:solidFill>
                <a:schemeClr val="accent1"/>
              </a:solidFill>
              <a:latin typeface="Arial" panose="020B0604020202020204" pitchFamily="34" charset="0"/>
              <a:cs typeface="Times New Roman" panose="02020603050405020304" pitchFamily="18" charset="0"/>
            </a:endParaRPr>
          </a:p>
          <a:p>
            <a:pPr marL="461963" algn="ctr" eaLnBrk="1" hangingPunct="1">
              <a:spcBef>
                <a:spcPct val="0"/>
              </a:spcBef>
            </a:pPr>
            <a:endParaRPr lang="en-US" altLang="en-US" sz="3500" b="1" dirty="0">
              <a:solidFill>
                <a:schemeClr val="accent1"/>
              </a:solidFill>
              <a:latin typeface="Arial" panose="020B0604020202020204" pitchFamily="34" charset="0"/>
              <a:cs typeface="Times New Roman" panose="02020603050405020304" pitchFamily="18" charset="0"/>
            </a:endParaRPr>
          </a:p>
          <a:p>
            <a:pPr marL="461963" algn="ctr" eaLnBrk="1" hangingPunct="1">
              <a:spcBef>
                <a:spcPct val="0"/>
              </a:spcBef>
            </a:pPr>
            <a:endParaRPr lang="en-US" altLang="en-US" sz="3500" b="1" dirty="0">
              <a:solidFill>
                <a:schemeClr val="accent1"/>
              </a:solidFill>
              <a:latin typeface="Arial" panose="020B0604020202020204" pitchFamily="34" charset="0"/>
              <a:cs typeface="Times New Roman" panose="02020603050405020304" pitchFamily="18" charset="0"/>
            </a:endParaRPr>
          </a:p>
          <a:p>
            <a:pPr marL="461963" algn="ctr" eaLnBrk="1" hangingPunct="1">
              <a:spcBef>
                <a:spcPct val="0"/>
              </a:spcBef>
            </a:pPr>
            <a:r>
              <a:rPr lang="en-US" altLang="en-US" sz="3500" b="1" dirty="0">
                <a:solidFill>
                  <a:schemeClr val="accent1"/>
                </a:solidFill>
                <a:latin typeface="Arial" panose="020B0604020202020204" pitchFamily="34" charset="0"/>
                <a:cs typeface="Times New Roman" panose="02020603050405020304" pitchFamily="18" charset="0"/>
              </a:rPr>
              <a:t>MENTAL HEALTH PROMOTION CAMPAIGN</a:t>
            </a:r>
          </a:p>
        </p:txBody>
      </p:sp>
    </p:spTree>
    <p:extLst>
      <p:ext uri="{BB962C8B-B14F-4D97-AF65-F5344CB8AC3E}">
        <p14:creationId xmlns:p14="http://schemas.microsoft.com/office/powerpoint/2010/main" val="300874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33</a:t>
            </a:fld>
            <a:endParaRPr/>
          </a:p>
        </p:txBody>
      </p:sp>
      <p:sp>
        <p:nvSpPr>
          <p:cNvPr id="755" name="Google Shape;755;p75"/>
          <p:cNvSpPr txBox="1"/>
          <p:nvPr/>
        </p:nvSpPr>
        <p:spPr>
          <a:xfrm>
            <a:off x="838201" y="285750"/>
            <a:ext cx="10515600"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PEI FY26 PROJECTED NEW REVENUE</a:t>
            </a:r>
            <a:endParaRPr sz="3500" b="1" dirty="0"/>
          </a:p>
        </p:txBody>
      </p:sp>
      <p:graphicFrame>
        <p:nvGraphicFramePr>
          <p:cNvPr id="756" name="Google Shape;756;p75"/>
          <p:cNvGraphicFramePr/>
          <p:nvPr>
            <p:extLst>
              <p:ext uri="{D42A27DB-BD31-4B8C-83A1-F6EECF244321}">
                <p14:modId xmlns:p14="http://schemas.microsoft.com/office/powerpoint/2010/main" val="2851067650"/>
              </p:ext>
            </p:extLst>
          </p:nvPr>
        </p:nvGraphicFramePr>
        <p:xfrm>
          <a:off x="838196" y="1600199"/>
          <a:ext cx="9954990" cy="3282044"/>
        </p:xfrm>
        <a:graphic>
          <a:graphicData uri="http://schemas.openxmlformats.org/drawingml/2006/table">
            <a:tbl>
              <a:tblPr firstRow="1" bandRow="1">
                <a:noFill/>
                <a:tableStyleId>{3B6E56DE-2C4E-4503-A47B-6EF7F9093A8B}</a:tableStyleId>
              </a:tblPr>
              <a:tblGrid>
                <a:gridCol w="9954990">
                  <a:extLst>
                    <a:ext uri="{9D8B030D-6E8A-4147-A177-3AD203B41FA5}">
                      <a16:colId xmlns:a16="http://schemas.microsoft.com/office/drawing/2014/main" val="20000"/>
                    </a:ext>
                  </a:extLst>
                </a:gridCol>
              </a:tblGrid>
              <a:tr h="1641022">
                <a:tc>
                  <a:txBody>
                    <a:bodyPr/>
                    <a:lstStyle/>
                    <a:p>
                      <a:pPr marL="0" marR="0" lvl="0" indent="0" algn="ctr" rtl="0">
                        <a:spcBef>
                          <a:spcPts val="0"/>
                        </a:spcBef>
                        <a:spcAft>
                          <a:spcPts val="0"/>
                        </a:spcAft>
                        <a:buNone/>
                      </a:pPr>
                      <a:endParaRPr lang="en-US" sz="3200" dirty="0"/>
                    </a:p>
                    <a:p>
                      <a:pPr marL="0" marR="0" lvl="0" indent="0" algn="ctr" rtl="0">
                        <a:spcBef>
                          <a:spcPts val="0"/>
                        </a:spcBef>
                        <a:spcAft>
                          <a:spcPts val="0"/>
                        </a:spcAft>
                        <a:buNone/>
                      </a:pPr>
                      <a:r>
                        <a:rPr lang="en-US" sz="3200" dirty="0"/>
                        <a:t>FY26</a:t>
                      </a:r>
                      <a:endParaRPr sz="3200" dirty="0"/>
                    </a:p>
                  </a:txBody>
                  <a:tcPr marL="91450" marR="91450" marT="45725" marB="45725"/>
                </a:tc>
                <a:extLst>
                  <a:ext uri="{0D108BD9-81ED-4DB2-BD59-A6C34878D82A}">
                    <a16:rowId xmlns:a16="http://schemas.microsoft.com/office/drawing/2014/main" val="10000"/>
                  </a:ext>
                </a:extLst>
              </a:tr>
              <a:tr h="1641022">
                <a:tc>
                  <a:txBody>
                    <a:bodyPr/>
                    <a:lstStyle/>
                    <a:p>
                      <a:pPr algn="ctr" fontAlgn="ctr"/>
                      <a:r>
                        <a:rPr lang="en-US" sz="3200" b="0" i="0" u="none" strike="noStrike" dirty="0">
                          <a:solidFill>
                            <a:srgbClr val="000000"/>
                          </a:solidFill>
                          <a:effectLst/>
                          <a:latin typeface="Arial" panose="020B0604020202020204" pitchFamily="34" charset="0"/>
                          <a:cs typeface="Arial" panose="020B0604020202020204" pitchFamily="34" charset="0"/>
                        </a:rPr>
                        <a:t>$1,092,829</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5508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34</a:t>
            </a:fld>
            <a:endParaRPr/>
          </a:p>
        </p:txBody>
      </p:sp>
      <p:sp>
        <p:nvSpPr>
          <p:cNvPr id="713" name="Google Shape;713;p71"/>
          <p:cNvSpPr txBox="1"/>
          <p:nvPr/>
        </p:nvSpPr>
        <p:spPr>
          <a:xfrm>
            <a:off x="771525" y="1481137"/>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2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FY26 Revenue:          </a:t>
            </a:r>
            <a:r>
              <a:rPr lang="en-US" sz="3500" dirty="0"/>
              <a:t>$1,092,829</a:t>
            </a:r>
            <a:r>
              <a:rPr lang="en-US" altLang="en-US" sz="3500" dirty="0">
                <a:latin typeface="Arial" panose="020B0604020202020204" pitchFamily="34" charset="0"/>
                <a:cs typeface="Times New Roman" panose="02020603050405020304" pitchFamily="18" charset="0"/>
              </a:rPr>
              <a:t>              </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Unspent Amount:</a:t>
            </a:r>
            <a:r>
              <a:rPr lang="en-US" altLang="en-US" sz="3500" b="1" dirty="0">
                <a:latin typeface="Arial" panose="020B0604020202020204" pitchFamily="34" charset="0"/>
                <a:cs typeface="Times New Roman" panose="02020603050405020304" pitchFamily="18" charset="0"/>
              </a:rPr>
              <a:t>       </a:t>
            </a:r>
            <a:r>
              <a:rPr lang="en-US" sz="3500" dirty="0">
                <a:solidFill>
                  <a:schemeClr val="accent1"/>
                </a:solidFill>
              </a:rPr>
              <a:t>$3,072,640</a:t>
            </a:r>
            <a:endParaRPr lang="en-US" sz="3500" dirty="0">
              <a:solidFill>
                <a:schemeClr val="accent1"/>
              </a:solidFill>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sz="3500" dirty="0">
                <a:solidFill>
                  <a:schemeClr val="accent1"/>
                </a:solidFill>
                <a:latin typeface="Arial" panose="020B0604020202020204" pitchFamily="34" charset="0"/>
                <a:cs typeface="Times New Roman" panose="02020603050405020304" pitchFamily="18" charset="0"/>
              </a:rPr>
              <a:t>Approximate Interest:                    </a:t>
            </a:r>
            <a:r>
              <a:rPr lang="en-US" sz="3500" u="sng" dirty="0">
                <a:solidFill>
                  <a:schemeClr val="accent1"/>
                </a:solidFill>
                <a:latin typeface="Arial" panose="020B0604020202020204" pitchFamily="34" charset="0"/>
                <a:cs typeface="Times New Roman" panose="02020603050405020304" pitchFamily="18" charset="0"/>
              </a:rPr>
              <a:t>   $32,785</a:t>
            </a:r>
          </a:p>
          <a:p>
            <a:pPr marL="909638" indent="-447675" eaLnBrk="1" hangingPunct="1">
              <a:spcBef>
                <a:spcPct val="0"/>
              </a:spcBef>
              <a:buFontTx/>
              <a:buNone/>
            </a:pPr>
            <a:r>
              <a:rPr lang="en-US" altLang="en-US" sz="3500" b="1" dirty="0">
                <a:solidFill>
                  <a:srgbClr val="C00000"/>
                </a:solidFill>
                <a:latin typeface="Arial" panose="020B0604020202020204" pitchFamily="34" charset="0"/>
                <a:cs typeface="Times New Roman" panose="02020603050405020304" pitchFamily="18" charset="0"/>
              </a:rPr>
              <a:t>	</a:t>
            </a:r>
            <a:r>
              <a:rPr lang="en-US" altLang="en-US" sz="3200" b="1" dirty="0">
                <a:solidFill>
                  <a:srgbClr val="C00000"/>
                </a:solidFill>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$4,198,254</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PEI FY26 TOTAL PROJECTED FUNDS</a:t>
            </a:r>
            <a:endParaRPr sz="3500" b="1" dirty="0"/>
          </a:p>
        </p:txBody>
      </p:sp>
    </p:spTree>
    <p:extLst>
      <p:ext uri="{BB962C8B-B14F-4D97-AF65-F5344CB8AC3E}">
        <p14:creationId xmlns:p14="http://schemas.microsoft.com/office/powerpoint/2010/main" val="3926894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p:txBody>
          <a:bodyPr/>
          <a:lstStyle/>
          <a:p>
            <a:pPr lvl="0"/>
            <a:fld id="{00000000-1234-1234-1234-123412341234}" type="slidenum">
              <a:rPr lang="en-US" smtClean="0"/>
              <a:pPr lvl="0"/>
              <a:t>35</a:t>
            </a:fld>
            <a:endParaRPr lang="en-US"/>
          </a:p>
        </p:txBody>
      </p:sp>
      <p:sp>
        <p:nvSpPr>
          <p:cNvPr id="755" name="Google Shape;755;p75"/>
          <p:cNvSpPr txBox="1"/>
          <p:nvPr/>
        </p:nvSpPr>
        <p:spPr>
          <a:xfrm>
            <a:off x="838201" y="471488"/>
            <a:ext cx="10515600"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PEI FY26 TOTAL PROJECTED 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33023066"/>
              </p:ext>
            </p:extLst>
          </p:nvPr>
        </p:nvGraphicFramePr>
        <p:xfrm>
          <a:off x="838198" y="1257300"/>
          <a:ext cx="10820402" cy="4634080"/>
        </p:xfrm>
        <a:graphic>
          <a:graphicData uri="http://schemas.openxmlformats.org/drawingml/2006/table">
            <a:tbl>
              <a:tblPr firstRow="1" bandRow="1">
                <a:noFill/>
                <a:tableStyleId>{3B6E56DE-2C4E-4503-A47B-6EF7F9093A8B}</a:tableStyleId>
              </a:tblPr>
              <a:tblGrid>
                <a:gridCol w="8291515">
                  <a:extLst>
                    <a:ext uri="{9D8B030D-6E8A-4147-A177-3AD203B41FA5}">
                      <a16:colId xmlns:a16="http://schemas.microsoft.com/office/drawing/2014/main" val="20000"/>
                    </a:ext>
                  </a:extLst>
                </a:gridCol>
                <a:gridCol w="2528887">
                  <a:extLst>
                    <a:ext uri="{9D8B030D-6E8A-4147-A177-3AD203B41FA5}">
                      <a16:colId xmlns:a16="http://schemas.microsoft.com/office/drawing/2014/main" val="20001"/>
                    </a:ext>
                  </a:extLst>
                </a:gridCol>
              </a:tblGrid>
              <a:tr h="418255">
                <a:tc>
                  <a:txBody>
                    <a:bodyPr/>
                    <a:lstStyle/>
                    <a:p>
                      <a:pPr marL="0" marR="0" lvl="0" indent="0" algn="ctr" rtl="0">
                        <a:spcBef>
                          <a:spcPts val="0"/>
                        </a:spcBef>
                        <a:spcAft>
                          <a:spcPts val="0"/>
                        </a:spcAft>
                        <a:buNone/>
                      </a:pPr>
                      <a:r>
                        <a:rPr lang="en-US" sz="2000" dirty="0"/>
                        <a:t>PROGRAM</a:t>
                      </a:r>
                      <a:endParaRPr sz="2000" dirty="0"/>
                    </a:p>
                  </a:txBody>
                  <a:tcPr marL="91450" marR="91450" marT="45725" marB="45725"/>
                </a:tc>
                <a:tc>
                  <a:txBody>
                    <a:bodyPr/>
                    <a:lstStyle/>
                    <a:p>
                      <a:pPr marL="0" marR="0" lvl="0" indent="0" algn="ctr" rtl="0">
                        <a:spcBef>
                          <a:spcPts val="0"/>
                        </a:spcBef>
                        <a:spcAft>
                          <a:spcPts val="0"/>
                        </a:spcAft>
                        <a:buNone/>
                      </a:pPr>
                      <a:r>
                        <a:rPr lang="en-US" sz="2000" dirty="0"/>
                        <a:t>FY26</a:t>
                      </a:r>
                      <a:endParaRPr sz="2000" dirty="0"/>
                    </a:p>
                  </a:txBody>
                  <a:tcPr marL="91450" marR="91450" marT="45725" marB="45725"/>
                </a:tc>
                <a:extLst>
                  <a:ext uri="{0D108BD9-81ED-4DB2-BD59-A6C34878D82A}">
                    <a16:rowId xmlns:a16="http://schemas.microsoft.com/office/drawing/2014/main" val="10000"/>
                  </a:ext>
                </a:extLst>
              </a:tr>
              <a:tr h="418255">
                <a:tc>
                  <a:txBody>
                    <a:bodyPr/>
                    <a:lstStyle/>
                    <a:p>
                      <a:pPr marL="0" marR="0" lvl="0" indent="0" algn="l" rtl="0">
                        <a:spcBef>
                          <a:spcPts val="0"/>
                        </a:spcBef>
                        <a:spcAft>
                          <a:spcPts val="0"/>
                        </a:spcAft>
                        <a:buNone/>
                      </a:pPr>
                      <a:r>
                        <a:rPr lang="en-US" sz="2400" dirty="0">
                          <a:solidFill>
                            <a:schemeClr val="accent1"/>
                          </a:solidFill>
                        </a:rPr>
                        <a:t>High School Prevention Project</a:t>
                      </a:r>
                      <a:endParaRPr sz="2400" dirty="0">
                        <a:solidFill>
                          <a:schemeClr val="accent1"/>
                        </a:solidFill>
                      </a:endParaRPr>
                    </a:p>
                  </a:txBody>
                  <a:tcPr marL="91450" marR="91450" marT="45725" marB="45725"/>
                </a:tc>
                <a:tc>
                  <a:txBody>
                    <a:bodyPr/>
                    <a:lstStyle/>
                    <a:p>
                      <a:pPr algn="ctr" fontAlgn="b"/>
                      <a:r>
                        <a:rPr lang="en-US" sz="2400" b="0" i="0" u="none" strike="noStrike" dirty="0">
                          <a:solidFill>
                            <a:srgbClr val="000000"/>
                          </a:solidFill>
                          <a:effectLst/>
                          <a:latin typeface="+mn-lt"/>
                        </a:rPr>
                        <a:t>$580,698</a:t>
                      </a:r>
                      <a:endParaRPr lang="en-US" sz="2400" b="0" i="0" u="none" strike="noStrike" dirty="0">
                        <a:solidFill>
                          <a:srgbClr val="000000"/>
                        </a:solidFill>
                        <a:effectLst/>
                        <a:highlight>
                          <a:srgbClr val="FFFF00"/>
                        </a:highlight>
                        <a:latin typeface="+mn-lt"/>
                      </a:endParaRPr>
                    </a:p>
                  </a:txBody>
                  <a:tcPr marL="9525" marR="9525" marT="9525" marB="0" anchor="b"/>
                </a:tc>
                <a:extLst>
                  <a:ext uri="{0D108BD9-81ED-4DB2-BD59-A6C34878D82A}">
                    <a16:rowId xmlns:a16="http://schemas.microsoft.com/office/drawing/2014/main" val="10002"/>
                  </a:ext>
                </a:extLst>
              </a:tr>
              <a:tr h="739981">
                <a:tc>
                  <a:txBody>
                    <a:bodyPr/>
                    <a:lstStyle/>
                    <a:p>
                      <a:pPr marL="0" marR="0" lvl="0" indent="0" algn="l" rtl="0">
                        <a:spcBef>
                          <a:spcPts val="0"/>
                        </a:spcBef>
                        <a:spcAft>
                          <a:spcPts val="0"/>
                        </a:spcAft>
                        <a:buNone/>
                      </a:pPr>
                      <a:r>
                        <a:rPr lang="en-US" sz="2400" dirty="0">
                          <a:solidFill>
                            <a:schemeClr val="accent1"/>
                          </a:solidFill>
                        </a:rPr>
                        <a:t>BUSD Projects (Supportive Schools; MEET; African American Success Project: &amp; DMIND)</a:t>
                      </a:r>
                      <a:endParaRPr sz="24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dirty="0">
                          <a:solidFill>
                            <a:schemeClr val="accent1"/>
                          </a:solidFill>
                        </a:rPr>
                        <a:t>$401,389</a:t>
                      </a:r>
                      <a:endParaRPr sz="2400" dirty="0">
                        <a:solidFill>
                          <a:schemeClr val="accent1"/>
                        </a:solidFill>
                      </a:endParaRPr>
                    </a:p>
                  </a:txBody>
                  <a:tcPr marL="91450" marR="91450" marT="45725" marB="45725"/>
                </a:tc>
                <a:extLst>
                  <a:ext uri="{0D108BD9-81ED-4DB2-BD59-A6C34878D82A}">
                    <a16:rowId xmlns:a16="http://schemas.microsoft.com/office/drawing/2014/main" val="10003"/>
                  </a:ext>
                </a:extLst>
              </a:tr>
              <a:tr h="609497">
                <a:tc>
                  <a:txBody>
                    <a:bodyPr/>
                    <a:lstStyle/>
                    <a:p>
                      <a:pPr marL="0" marR="0" lvl="0" indent="0" algn="l" rtl="0">
                        <a:spcBef>
                          <a:spcPts val="0"/>
                        </a:spcBef>
                        <a:spcAft>
                          <a:spcPts val="0"/>
                        </a:spcAft>
                        <a:buNone/>
                      </a:pPr>
                      <a:r>
                        <a:rPr lang="en-US" sz="2400" dirty="0">
                          <a:solidFill>
                            <a:schemeClr val="accent1"/>
                          </a:solidFill>
                        </a:rPr>
                        <a:t>Community Education &amp; Supports</a:t>
                      </a:r>
                      <a:endParaRPr sz="2400" dirty="0">
                        <a:solidFill>
                          <a:schemeClr val="accent1"/>
                        </a:solidFill>
                      </a:endParaRPr>
                    </a:p>
                  </a:txBody>
                  <a:tcPr marL="91450" marR="91450" marT="45725" marB="45725"/>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 $364,092</a:t>
                      </a:r>
                    </a:p>
                    <a:p>
                      <a:pPr algn="ctr" fontAlgn="b"/>
                      <a:endParaRPr lang="en-US"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a16="http://schemas.microsoft.com/office/drawing/2014/main" val="10004"/>
                  </a:ext>
                </a:extLst>
              </a:tr>
              <a:tr h="346583">
                <a:tc>
                  <a:txBody>
                    <a:bodyPr/>
                    <a:lstStyle/>
                    <a:p>
                      <a:pPr marL="0" marR="0" lvl="0" indent="0" algn="l" rtl="0">
                        <a:spcBef>
                          <a:spcPts val="0"/>
                        </a:spcBef>
                        <a:spcAft>
                          <a:spcPts val="0"/>
                        </a:spcAft>
                        <a:buNone/>
                      </a:pPr>
                      <a:r>
                        <a:rPr lang="en-US" sz="2400" dirty="0">
                          <a:solidFill>
                            <a:schemeClr val="accent1"/>
                          </a:solidFill>
                        </a:rPr>
                        <a:t>Social Inclusion</a:t>
                      </a:r>
                      <a:endParaRPr sz="2400" dirty="0">
                        <a:solidFill>
                          <a:schemeClr val="accent1"/>
                        </a:solidFill>
                      </a:endParaRPr>
                    </a:p>
                  </a:txBody>
                  <a:tcPr marL="91450" marR="91450" marT="45725" marB="45725"/>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$10,000</a:t>
                      </a:r>
                    </a:p>
                  </a:txBody>
                  <a:tcPr marL="9525" marR="9525" marT="9525" marB="0" anchor="b"/>
                </a:tc>
                <a:extLst>
                  <a:ext uri="{0D108BD9-81ED-4DB2-BD59-A6C34878D82A}">
                    <a16:rowId xmlns:a16="http://schemas.microsoft.com/office/drawing/2014/main" val="2290991314"/>
                  </a:ext>
                </a:extLst>
              </a:tr>
              <a:tr h="346583">
                <a:tc>
                  <a:txBody>
                    <a:bodyPr/>
                    <a:lstStyle/>
                    <a:p>
                      <a:pPr marL="0" marR="0" lvl="0" indent="0" algn="l" rtl="0">
                        <a:spcBef>
                          <a:spcPts val="0"/>
                        </a:spcBef>
                        <a:spcAft>
                          <a:spcPts val="0"/>
                        </a:spcAft>
                        <a:buNone/>
                      </a:pPr>
                      <a:r>
                        <a:rPr lang="en-US" sz="2400" dirty="0">
                          <a:solidFill>
                            <a:schemeClr val="accent1"/>
                          </a:solidFill>
                        </a:rPr>
                        <a:t>Mental Health Promotion Campaign</a:t>
                      </a:r>
                      <a:endParaRPr sz="2400" dirty="0">
                        <a:solidFill>
                          <a:schemeClr val="accent1"/>
                        </a:solidFill>
                      </a:endParaRPr>
                    </a:p>
                  </a:txBody>
                  <a:tcPr marL="91450" marR="91450" marT="45725" marB="45725"/>
                </a:tc>
                <a:tc>
                  <a:txBody>
                    <a:bodyPr/>
                    <a:lstStyle/>
                    <a:p>
                      <a:pPr algn="ctr" fontAlgn="b"/>
                      <a:r>
                        <a:rPr lang="en-US" sz="2400" b="0" i="0" u="none" strike="noStrike" dirty="0">
                          <a:solidFill>
                            <a:srgbClr val="000000"/>
                          </a:solidFill>
                          <a:effectLst/>
                          <a:latin typeface="Arial" panose="020B0604020202020204" pitchFamily="34" charset="0"/>
                          <a:cs typeface="Arial" panose="020B0604020202020204" pitchFamily="34" charset="0"/>
                        </a:rPr>
                        <a:t>$100,000</a:t>
                      </a:r>
                    </a:p>
                  </a:txBody>
                  <a:tcPr marL="9525" marR="9525" marT="9525" marB="0" anchor="b"/>
                </a:tc>
                <a:extLst>
                  <a:ext uri="{0D108BD9-81ED-4DB2-BD59-A6C34878D82A}">
                    <a16:rowId xmlns:a16="http://schemas.microsoft.com/office/drawing/2014/main" val="2251039188"/>
                  </a:ext>
                </a:extLst>
              </a:tr>
              <a:tr h="418255">
                <a:tc>
                  <a:txBody>
                    <a:bodyPr/>
                    <a:lstStyle/>
                    <a:p>
                      <a:pPr marL="0" marR="0" lvl="0" indent="0" algn="l" rtl="0">
                        <a:spcBef>
                          <a:spcPts val="0"/>
                        </a:spcBef>
                        <a:spcAft>
                          <a:spcPts val="0"/>
                        </a:spcAft>
                        <a:buNone/>
                      </a:pPr>
                      <a:r>
                        <a:rPr lang="en-US" sz="2400" dirty="0">
                          <a:solidFill>
                            <a:schemeClr val="accent1"/>
                          </a:solidFill>
                        </a:rPr>
                        <a:t>PEI Administration</a:t>
                      </a:r>
                      <a:endParaRPr sz="2400" dirty="0">
                        <a:solidFill>
                          <a:schemeClr val="accent1"/>
                        </a:solidFill>
                      </a:endParaRPr>
                    </a:p>
                  </a:txBody>
                  <a:tcPr marL="91450" marR="91450" marT="45725" marB="45725"/>
                </a:tc>
                <a:tc>
                  <a:txBody>
                    <a:bodyPr/>
                    <a:lstStyle/>
                    <a:p>
                      <a:pPr algn="ctr" fontAlgn="b"/>
                      <a:r>
                        <a:rPr lang="en-US" sz="2400" b="0" i="0" u="none" strike="noStrike" dirty="0">
                          <a:solidFill>
                            <a:srgbClr val="000000"/>
                          </a:solidFill>
                          <a:effectLst/>
                          <a:latin typeface="+mn-lt"/>
                        </a:rPr>
                        <a:t>$447,113</a:t>
                      </a:r>
                    </a:p>
                  </a:txBody>
                  <a:tcPr marL="9525" marR="9525" marT="9525" marB="0" anchor="b"/>
                </a:tc>
                <a:extLst>
                  <a:ext uri="{0D108BD9-81ED-4DB2-BD59-A6C34878D82A}">
                    <a16:rowId xmlns:a16="http://schemas.microsoft.com/office/drawing/2014/main" val="1977736325"/>
                  </a:ext>
                </a:extLst>
              </a:tr>
              <a:tr h="73998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400" b="1" i="0" u="none" strike="noStrike" cap="none" normalizeH="0" baseline="0" dirty="0">
                          <a:ln>
                            <a:noFill/>
                          </a:ln>
                          <a:solidFill>
                            <a:srgbClr val="000000"/>
                          </a:solidFill>
                          <a:effectLst/>
                          <a:latin typeface="Arial" panose="020B0604020202020204" pitchFamily="34" charset="0"/>
                          <a:cs typeface="Arial" panose="020B0604020202020204" pitchFamily="34" charset="0"/>
                        </a:rPr>
                        <a:t>TOTAL ESTIMATED EXPENDITURES FY26</a:t>
                      </a:r>
                    </a:p>
                    <a:p>
                      <a:pPr marL="0" marR="0" lvl="0" indent="0" algn="l" rtl="0">
                        <a:spcBef>
                          <a:spcPts val="0"/>
                        </a:spcBef>
                        <a:spcAft>
                          <a:spcPts val="0"/>
                        </a:spcAft>
                        <a:buNone/>
                      </a:pPr>
                      <a:endParaRPr sz="2400" dirty="0">
                        <a:solidFill>
                          <a:srgbClr val="000000"/>
                        </a:solidFill>
                      </a:endParaRPr>
                    </a:p>
                  </a:txBody>
                  <a:tcPr marL="91450" marR="91450" marT="45725" marB="45725"/>
                </a:tc>
                <a:tc>
                  <a:txBody>
                    <a:bodyPr/>
                    <a:lstStyle/>
                    <a:p>
                      <a:pPr marL="0" marR="0" lvl="0" indent="0" algn="ctr" rtl="0">
                        <a:spcBef>
                          <a:spcPts val="0"/>
                        </a:spcBef>
                        <a:spcAft>
                          <a:spcPts val="0"/>
                        </a:spcAft>
                        <a:buNone/>
                      </a:pPr>
                      <a:r>
                        <a:rPr lang="en-US" sz="2400" b="1" dirty="0">
                          <a:solidFill>
                            <a:srgbClr val="000000"/>
                          </a:solidFill>
                        </a:rPr>
                        <a:t>$1,903,292</a:t>
                      </a:r>
                      <a:endParaRPr sz="2400" b="1" dirty="0">
                        <a:solidFill>
                          <a:srgbClr val="000000"/>
                        </a:solidFill>
                      </a:endParaRPr>
                    </a:p>
                  </a:txBody>
                  <a:tcPr marL="91450" marR="91450" marT="45725" marB="45725"/>
                </a:tc>
                <a:extLst>
                  <a:ext uri="{0D108BD9-81ED-4DB2-BD59-A6C34878D82A}">
                    <a16:rowId xmlns:a16="http://schemas.microsoft.com/office/drawing/2014/main" val="2842554894"/>
                  </a:ext>
                </a:extLst>
              </a:tr>
            </a:tbl>
          </a:graphicData>
        </a:graphic>
      </p:graphicFrame>
    </p:spTree>
    <p:extLst>
      <p:ext uri="{BB962C8B-B14F-4D97-AF65-F5344CB8AC3E}">
        <p14:creationId xmlns:p14="http://schemas.microsoft.com/office/powerpoint/2010/main" val="1804889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36</a:t>
            </a:fld>
            <a:endParaRPr/>
          </a:p>
        </p:txBody>
      </p:sp>
      <p:sp>
        <p:nvSpPr>
          <p:cNvPr id="713" name="Google Shape;713;p71"/>
          <p:cNvSpPr txBox="1"/>
          <p:nvPr/>
        </p:nvSpPr>
        <p:spPr>
          <a:xfrm>
            <a:off x="838201" y="1481137"/>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5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Revenue:             $4,198,254</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FY26 Expenditures:    - </a:t>
            </a:r>
            <a:r>
              <a:rPr lang="en-US" altLang="en-US" sz="3500" u="sng" dirty="0">
                <a:latin typeface="Arial" panose="020B0604020202020204" pitchFamily="34" charset="0"/>
                <a:cs typeface="Times New Roman" panose="02020603050405020304" pitchFamily="18" charset="0"/>
              </a:rPr>
              <a:t>$1,903,292</a:t>
            </a:r>
            <a:r>
              <a:rPr lang="en-US" altLang="en-US" sz="3500" dirty="0">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						              $2,294,962</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PEI FY26 PROJECTED FUNDS</a:t>
            </a:r>
            <a:endParaRPr sz="3500" b="1" dirty="0"/>
          </a:p>
        </p:txBody>
      </p:sp>
    </p:spTree>
    <p:extLst>
      <p:ext uri="{BB962C8B-B14F-4D97-AF65-F5344CB8AC3E}">
        <p14:creationId xmlns:p14="http://schemas.microsoft.com/office/powerpoint/2010/main" val="496016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37</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dirty="0"/>
          </a:p>
        </p:txBody>
      </p:sp>
      <p:sp>
        <p:nvSpPr>
          <p:cNvPr id="715" name="Google Shape;715;p71"/>
          <p:cNvSpPr txBox="1"/>
          <p:nvPr/>
        </p:nvSpPr>
        <p:spPr>
          <a:xfrm>
            <a:off x="771525" y="203200"/>
            <a:ext cx="10648950" cy="5769583"/>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INNOVATIONS (INN)</a:t>
            </a:r>
          </a:p>
          <a:p>
            <a:pPr lvl="0" algn="ctr">
              <a:lnSpc>
                <a:spcPct val="90000"/>
              </a:lnSpc>
              <a:buClr>
                <a:schemeClr val="accent1"/>
              </a:buClr>
              <a:buSzPts val="3700"/>
            </a:pPr>
            <a:r>
              <a:rPr lang="en-US" sz="3500" b="1" dirty="0">
                <a:latin typeface="Arial" panose="020B0604020202020204" pitchFamily="34" charset="0"/>
                <a:cs typeface="Arial" panose="020B0604020202020204" pitchFamily="34" charset="0"/>
              </a:rPr>
              <a:t>Programs/Services</a:t>
            </a:r>
            <a:endParaRPr sz="3500" b="1" dirty="0"/>
          </a:p>
        </p:txBody>
      </p:sp>
    </p:spTree>
    <p:extLst>
      <p:ext uri="{BB962C8B-B14F-4D97-AF65-F5344CB8AC3E}">
        <p14:creationId xmlns:p14="http://schemas.microsoft.com/office/powerpoint/2010/main" val="3126717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38</a:t>
            </a:fld>
            <a:endParaRPr/>
          </a:p>
        </p:txBody>
      </p:sp>
      <p:sp>
        <p:nvSpPr>
          <p:cNvPr id="713" name="Google Shape;713;p71"/>
          <p:cNvSpPr txBox="1"/>
          <p:nvPr/>
        </p:nvSpPr>
        <p:spPr>
          <a:xfrm>
            <a:off x="838201" y="1214440"/>
            <a:ext cx="10820399" cy="4957760"/>
          </a:xfrm>
          <a:prstGeom prst="rect">
            <a:avLst/>
          </a:prstGeom>
          <a:noFill/>
          <a:ln>
            <a:noFill/>
          </a:ln>
        </p:spPr>
        <p:txBody>
          <a:bodyPr spcFirstLastPara="1" wrap="square" lIns="91425" tIns="45700" rIns="91425" bIns="45700" anchor="t" anchorCtr="0">
            <a:normAutofit/>
          </a:bodyPr>
          <a:lstStyle/>
          <a:p>
            <a:pPr marL="285750" indent="-285750">
              <a:buFont typeface="Arial" panose="020B0604020202020204" pitchFamily="34" charset="0"/>
              <a:buChar char="•"/>
              <a:defRPr/>
            </a:pPr>
            <a:r>
              <a:rPr lang="en-US" sz="2800" dirty="0">
                <a:latin typeface="Arial" charset="0"/>
                <a:ea typeface="Arial" charset="0"/>
                <a:cs typeface="Arial" charset="0"/>
              </a:rPr>
              <a:t>Mobile wellness center to visit various homeless encampment locations to provide on-site customized services, resources, and linkages. </a:t>
            </a:r>
          </a:p>
          <a:p>
            <a:pPr marL="285750" indent="-285750">
              <a:buFont typeface="Arial" panose="020B0604020202020204" pitchFamily="34" charset="0"/>
              <a:buChar char="•"/>
              <a:defRPr/>
            </a:pPr>
            <a:r>
              <a:rPr lang="en-US" sz="2800" dirty="0">
                <a:latin typeface="Arial" charset="0"/>
                <a:ea typeface="Arial" charset="0"/>
                <a:cs typeface="Arial" charset="0"/>
              </a:rPr>
              <a:t>Led by peers with lived experience of homelessness, and include partners from encampment communities to encourage participation, help define service needs, and support service provision at the site. </a:t>
            </a:r>
          </a:p>
          <a:p>
            <a:pPr marL="285750" indent="-285750">
              <a:buFont typeface="Arial" panose="020B0604020202020204" pitchFamily="34" charset="0"/>
              <a:buChar char="•"/>
              <a:defRPr/>
            </a:pPr>
            <a:r>
              <a:rPr lang="en-US" sz="2800" dirty="0">
                <a:latin typeface="Arial" charset="0"/>
                <a:ea typeface="Arial" charset="0"/>
                <a:cs typeface="Arial" charset="0"/>
              </a:rPr>
              <a:t>To assess whether on-site wellness center services have a positive impact on mental health outcomes.</a:t>
            </a:r>
          </a:p>
          <a:p>
            <a:pPr marL="461963" eaLnBrk="1" hangingPunct="1">
              <a:spcBef>
                <a:spcPct val="0"/>
              </a:spcBef>
            </a:pPr>
            <a:endParaRPr lang="en-US" altLang="en-US" dirty="0">
              <a:latin typeface="Arial" panose="020B0604020202020204" pitchFamily="34" charset="0"/>
              <a:cs typeface="Arial" panose="020B0604020202020204" pitchFamily="34" charset="0"/>
            </a:endParaRPr>
          </a:p>
        </p:txBody>
      </p:sp>
      <p:sp>
        <p:nvSpPr>
          <p:cNvPr id="715" name="Google Shape;715;p71"/>
          <p:cNvSpPr txBox="1"/>
          <p:nvPr/>
        </p:nvSpPr>
        <p:spPr>
          <a:xfrm>
            <a:off x="771525" y="1"/>
            <a:ext cx="10648950" cy="1214438"/>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600" b="1" dirty="0">
              <a:solidFill>
                <a:schemeClr val="tx1"/>
              </a:solidFill>
              <a:latin typeface="Arial" panose="020B0604020202020204" pitchFamily="34" charset="0"/>
              <a:cs typeface="Arial" panose="020B0604020202020204" pitchFamily="34" charset="0"/>
            </a:endParaRPr>
          </a:p>
          <a:p>
            <a:pPr lvl="0" algn="ctr">
              <a:lnSpc>
                <a:spcPct val="90000"/>
              </a:lnSpc>
              <a:buClr>
                <a:schemeClr val="accent1"/>
              </a:buClr>
              <a:buSzPts val="3700"/>
            </a:pPr>
            <a:r>
              <a:rPr lang="en-US" altLang="en-US" sz="3500" b="1" dirty="0">
                <a:solidFill>
                  <a:schemeClr val="accent1"/>
                </a:solidFill>
                <a:latin typeface="Arial" panose="020B0604020202020204" pitchFamily="34" charset="0"/>
                <a:cs typeface="Arial" panose="020B0604020202020204" pitchFamily="34" charset="0"/>
              </a:rPr>
              <a:t>MOBILE WELLNESS CENTER PROJECT</a:t>
            </a:r>
            <a:endParaRPr lang="en-US" sz="3500" b="1" dirty="0">
              <a:solidFill>
                <a:schemeClr val="accent1"/>
              </a:solidFill>
            </a:endParaRPr>
          </a:p>
        </p:txBody>
      </p:sp>
    </p:spTree>
    <p:extLst>
      <p:ext uri="{BB962C8B-B14F-4D97-AF65-F5344CB8AC3E}">
        <p14:creationId xmlns:p14="http://schemas.microsoft.com/office/powerpoint/2010/main" val="21959608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39</a:t>
            </a:fld>
            <a:endParaRPr/>
          </a:p>
        </p:txBody>
      </p:sp>
      <p:sp>
        <p:nvSpPr>
          <p:cNvPr id="755" name="Google Shape;755;p75"/>
          <p:cNvSpPr txBox="1"/>
          <p:nvPr/>
        </p:nvSpPr>
        <p:spPr>
          <a:xfrm>
            <a:off x="702129" y="416378"/>
            <a:ext cx="10956471" cy="942975"/>
          </a:xfrm>
          <a:prstGeom prst="rect">
            <a:avLst/>
          </a:prstGeom>
          <a:noFill/>
          <a:ln>
            <a:noFill/>
          </a:ln>
        </p:spPr>
        <p:txBody>
          <a:bodyPr spcFirstLastPara="1" wrap="square" lIns="91425" tIns="45700" rIns="91425" bIns="45700" anchor="t" anchorCtr="0">
            <a:normAutofit/>
          </a:bodyPr>
          <a:lstStyle/>
          <a:p>
            <a:pPr marL="0" marR="0" lvl="0" indent="0" rtl="0">
              <a:lnSpc>
                <a:spcPct val="90000"/>
              </a:lnSpc>
              <a:spcBef>
                <a:spcPts val="0"/>
              </a:spcBef>
              <a:spcAft>
                <a:spcPts val="0"/>
              </a:spcAft>
              <a:buClr>
                <a:schemeClr val="accent1"/>
              </a:buClr>
              <a:buSzPts val="3700"/>
              <a:buFont typeface="Arial"/>
              <a:buNone/>
            </a:pPr>
            <a:r>
              <a:rPr lang="en-US" sz="3500" b="1" dirty="0"/>
              <a:t>INN FY26 PROJECTED NEW REVENUE</a:t>
            </a:r>
            <a:endParaRPr sz="3500" b="1" dirty="0"/>
          </a:p>
        </p:txBody>
      </p:sp>
      <p:graphicFrame>
        <p:nvGraphicFramePr>
          <p:cNvPr id="756" name="Google Shape;756;p75"/>
          <p:cNvGraphicFramePr/>
          <p:nvPr>
            <p:extLst>
              <p:ext uri="{D42A27DB-BD31-4B8C-83A1-F6EECF244321}">
                <p14:modId xmlns:p14="http://schemas.microsoft.com/office/powerpoint/2010/main" val="1852544282"/>
              </p:ext>
            </p:extLst>
          </p:nvPr>
        </p:nvGraphicFramePr>
        <p:xfrm>
          <a:off x="1634247" y="1485900"/>
          <a:ext cx="9158939" cy="3249386"/>
        </p:xfrm>
        <a:graphic>
          <a:graphicData uri="http://schemas.openxmlformats.org/drawingml/2006/table">
            <a:tbl>
              <a:tblPr firstRow="1" bandRow="1">
                <a:noFill/>
                <a:tableStyleId>{3B6E56DE-2C4E-4503-A47B-6EF7F9093A8B}</a:tableStyleId>
              </a:tblPr>
              <a:tblGrid>
                <a:gridCol w="9158939">
                  <a:extLst>
                    <a:ext uri="{9D8B030D-6E8A-4147-A177-3AD203B41FA5}">
                      <a16:colId xmlns:a16="http://schemas.microsoft.com/office/drawing/2014/main" val="20000"/>
                    </a:ext>
                  </a:extLst>
                </a:gridCol>
              </a:tblGrid>
              <a:tr h="1624693">
                <a:tc>
                  <a:txBody>
                    <a:bodyPr/>
                    <a:lstStyle/>
                    <a:p>
                      <a:pPr marL="0" marR="0" lvl="0" indent="0" algn="ctr" rtl="0">
                        <a:spcBef>
                          <a:spcPts val="0"/>
                        </a:spcBef>
                        <a:spcAft>
                          <a:spcPts val="0"/>
                        </a:spcAft>
                        <a:buNone/>
                      </a:pPr>
                      <a:endParaRPr lang="en-US" sz="3500" dirty="0"/>
                    </a:p>
                    <a:p>
                      <a:pPr marL="0" marR="0" lvl="0" indent="0" algn="ctr" rtl="0">
                        <a:spcBef>
                          <a:spcPts val="0"/>
                        </a:spcBef>
                        <a:spcAft>
                          <a:spcPts val="0"/>
                        </a:spcAft>
                        <a:buNone/>
                      </a:pPr>
                      <a:r>
                        <a:rPr lang="en-US" sz="3500" dirty="0"/>
                        <a:t>FY26</a:t>
                      </a:r>
                      <a:endParaRPr sz="3500" dirty="0"/>
                    </a:p>
                  </a:txBody>
                  <a:tcPr marL="91450" marR="91450" marT="45725" marB="45725"/>
                </a:tc>
                <a:extLst>
                  <a:ext uri="{0D108BD9-81ED-4DB2-BD59-A6C34878D82A}">
                    <a16:rowId xmlns:a16="http://schemas.microsoft.com/office/drawing/2014/main" val="10000"/>
                  </a:ext>
                </a:extLst>
              </a:tr>
              <a:tr h="1624693">
                <a:tc>
                  <a:txBody>
                    <a:bodyPr/>
                    <a:lstStyle/>
                    <a:p>
                      <a:pPr algn="ctr" fontAlgn="ctr"/>
                      <a:r>
                        <a:rPr lang="en-US" sz="3500" b="0" i="0" u="none" strike="noStrike" dirty="0">
                          <a:solidFill>
                            <a:srgbClr val="000000"/>
                          </a:solidFill>
                          <a:effectLst/>
                          <a:latin typeface="Arial" panose="020B0604020202020204" pitchFamily="34" charset="0"/>
                          <a:cs typeface="Arial" panose="020B0604020202020204" pitchFamily="34" charset="0"/>
                        </a:rPr>
                        <a:t>$287,587</a:t>
                      </a:r>
                    </a:p>
                  </a:txBody>
                  <a:tcPr marL="0" marR="0" marT="0" marB="0"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1269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a:t>
            </a:fld>
            <a:endParaRPr/>
          </a:p>
        </p:txBody>
      </p:sp>
      <p:sp>
        <p:nvSpPr>
          <p:cNvPr id="713" name="Google Shape;713;p71"/>
          <p:cNvSpPr txBox="1"/>
          <p:nvPr/>
        </p:nvSpPr>
        <p:spPr>
          <a:xfrm>
            <a:off x="355601" y="1333603"/>
            <a:ext cx="11502570" cy="4691062"/>
          </a:xfrm>
          <a:prstGeom prst="rect">
            <a:avLst/>
          </a:prstGeom>
          <a:noFill/>
          <a:ln>
            <a:noFill/>
          </a:ln>
        </p:spPr>
        <p:txBody>
          <a:bodyPr spcFirstLastPara="1" wrap="square" lIns="91425" tIns="45700" rIns="91425" bIns="45700" anchor="t" anchorCtr="0">
            <a:normAutofit/>
          </a:bodyPr>
          <a:lstStyle/>
          <a:p>
            <a:pPr marL="457200" marR="0" lvl="0" indent="-457200" algn="l" rtl="0">
              <a:lnSpc>
                <a:spcPct val="110000"/>
              </a:lnSpc>
              <a:spcBef>
                <a:spcPts val="0"/>
              </a:spcBef>
              <a:spcAft>
                <a:spcPts val="0"/>
              </a:spcAft>
              <a:buClr>
                <a:schemeClr val="accent1"/>
              </a:buClr>
              <a:buSzPts val="1800"/>
              <a:buFont typeface="Arial" panose="020B0604020202020204" pitchFamily="34" charset="0"/>
              <a:buChar char="•"/>
            </a:pPr>
            <a:r>
              <a:rPr lang="en-US" sz="3200" dirty="0"/>
              <a:t>Ballot Measure passed in March 2024 makes changes to the MHSA.</a:t>
            </a:r>
          </a:p>
          <a:p>
            <a:pPr marR="0" lvl="0" algn="l" rtl="0">
              <a:lnSpc>
                <a:spcPct val="110000"/>
              </a:lnSpc>
              <a:spcBef>
                <a:spcPts val="0"/>
              </a:spcBef>
              <a:spcAft>
                <a:spcPts val="0"/>
              </a:spcAft>
              <a:buClr>
                <a:schemeClr val="accent1"/>
              </a:buClr>
              <a:buSzPts val="1800"/>
            </a:pPr>
            <a:endParaRPr lang="en-US" sz="3200" dirty="0"/>
          </a:p>
          <a:p>
            <a:pPr marL="457200" marR="0" lvl="0" indent="-457200" algn="l" rtl="0">
              <a:lnSpc>
                <a:spcPct val="110000"/>
              </a:lnSpc>
              <a:spcBef>
                <a:spcPts val="0"/>
              </a:spcBef>
              <a:spcAft>
                <a:spcPts val="0"/>
              </a:spcAft>
              <a:buClr>
                <a:schemeClr val="accent1"/>
              </a:buClr>
              <a:buSzPts val="1800"/>
              <a:buFont typeface="Arial" panose="020B0604020202020204" pitchFamily="34" charset="0"/>
              <a:buChar char="•"/>
            </a:pPr>
            <a:r>
              <a:rPr lang="en-US" sz="3200" dirty="0"/>
              <a:t>Original MHSA Legislation still currently in place for this last Annual Update.</a:t>
            </a:r>
          </a:p>
          <a:p>
            <a:pPr marR="0" lvl="0" algn="l" rtl="0">
              <a:lnSpc>
                <a:spcPct val="110000"/>
              </a:lnSpc>
              <a:spcBef>
                <a:spcPts val="0"/>
              </a:spcBef>
              <a:spcAft>
                <a:spcPts val="0"/>
              </a:spcAft>
              <a:buClr>
                <a:schemeClr val="accent1"/>
              </a:buClr>
              <a:buSzPts val="1800"/>
            </a:pPr>
            <a:endParaRPr lang="en-US" sz="3200" dirty="0"/>
          </a:p>
          <a:p>
            <a:pPr marL="457200" marR="0" lvl="0" indent="-457200" algn="l" rtl="0">
              <a:lnSpc>
                <a:spcPct val="110000"/>
              </a:lnSpc>
              <a:spcBef>
                <a:spcPts val="0"/>
              </a:spcBef>
              <a:spcAft>
                <a:spcPts val="0"/>
              </a:spcAft>
              <a:buClr>
                <a:schemeClr val="accent1"/>
              </a:buClr>
              <a:buSzPts val="1800"/>
              <a:buFont typeface="Arial" panose="020B0604020202020204" pitchFamily="34" charset="0"/>
              <a:buChar char="•"/>
            </a:pPr>
            <a:r>
              <a:rPr lang="en-US" sz="3200" dirty="0"/>
              <a:t>Additional information on BHSA, will follow this presentation and community input.</a:t>
            </a:r>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 Behavioral Health Services Act</a:t>
            </a:r>
          </a:p>
          <a:p>
            <a:pPr marL="0" marR="0" lvl="0" indent="0" algn="ctr" rtl="0">
              <a:lnSpc>
                <a:spcPct val="90000"/>
              </a:lnSpc>
              <a:spcBef>
                <a:spcPts val="0"/>
              </a:spcBef>
              <a:spcAft>
                <a:spcPts val="0"/>
              </a:spcAft>
              <a:buClr>
                <a:schemeClr val="accent1"/>
              </a:buClr>
              <a:buSzPts val="3700"/>
              <a:buFont typeface="Arial"/>
              <a:buNone/>
            </a:pPr>
            <a:r>
              <a:rPr lang="en-US" sz="3500" b="1" dirty="0"/>
              <a:t>(BHSA)</a:t>
            </a:r>
            <a:endParaRPr sz="3500" b="1" dirty="0"/>
          </a:p>
        </p:txBody>
      </p:sp>
    </p:spTree>
    <p:extLst>
      <p:ext uri="{BB962C8B-B14F-4D97-AF65-F5344CB8AC3E}">
        <p14:creationId xmlns:p14="http://schemas.microsoft.com/office/powerpoint/2010/main" val="128223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40</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endParaRPr lang="en-US" altLang="en-US" sz="3500" dirty="0">
              <a:latin typeface="Arial" panose="020B0604020202020204" pitchFamily="34" charset="0"/>
              <a:cs typeface="Times New Roman" panose="02020603050405020304" pitchFamily="18" charset="0"/>
            </a:endParaRP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FY26 Revenue:            </a:t>
            </a:r>
            <a:r>
              <a:rPr lang="en-US" sz="3500" dirty="0"/>
              <a:t>$287,587</a:t>
            </a:r>
            <a:r>
              <a:rPr lang="en-US" altLang="en-US" sz="3500" dirty="0">
                <a:latin typeface="Arial" panose="020B0604020202020204" pitchFamily="34" charset="0"/>
                <a:cs typeface="Times New Roman" panose="02020603050405020304" pitchFamily="18" charset="0"/>
              </a:rPr>
              <a:t>             </a:t>
            </a:r>
          </a:p>
          <a:p>
            <a:pPr marL="909638" indent="-447675" eaLnBrk="1" hangingPunct="1">
              <a:spcBef>
                <a:spcPct val="0"/>
              </a:spcBef>
              <a:buFontTx/>
              <a:buNone/>
            </a:pPr>
            <a:r>
              <a:rPr lang="en-US" altLang="en-US" sz="3500" dirty="0">
                <a:solidFill>
                  <a:schemeClr val="accent5">
                    <a:lumMod val="10000"/>
                  </a:schemeClr>
                </a:solidFill>
                <a:latin typeface="Arial" panose="020B0604020202020204" pitchFamily="34" charset="0"/>
                <a:cs typeface="Times New Roman" panose="02020603050405020304" pitchFamily="18" charset="0"/>
              </a:rPr>
              <a:t>Estimated Unspent Amount:      </a:t>
            </a:r>
            <a:r>
              <a:rPr lang="en-US" sz="3500" dirty="0">
                <a:solidFill>
                  <a:schemeClr val="accent5">
                    <a:lumMod val="10000"/>
                  </a:schemeClr>
                </a:solidFill>
              </a:rPr>
              <a:t>$2,336,621</a:t>
            </a:r>
          </a:p>
          <a:p>
            <a:pPr marL="909638" indent="-447675" eaLnBrk="1" hangingPunct="1">
              <a:spcBef>
                <a:spcPct val="0"/>
              </a:spcBef>
              <a:buFontTx/>
              <a:buNone/>
            </a:pPr>
            <a:r>
              <a:rPr lang="en-US" altLang="en-US" sz="3500" dirty="0">
                <a:solidFill>
                  <a:schemeClr val="accent5">
                    <a:lumMod val="10000"/>
                  </a:schemeClr>
                </a:solidFill>
                <a:latin typeface="Arial" panose="020B0604020202020204" pitchFamily="34" charset="0"/>
                <a:cs typeface="Times New Roman" panose="02020603050405020304" pitchFamily="18" charset="0"/>
              </a:rPr>
              <a:t>Approximate Interest:</a:t>
            </a:r>
            <a:r>
              <a:rPr lang="en-US" altLang="en-US" sz="3500" b="1" dirty="0">
                <a:solidFill>
                  <a:srgbClr val="C00000"/>
                </a:solidFill>
                <a:latin typeface="Arial" panose="020B0604020202020204" pitchFamily="34" charset="0"/>
                <a:cs typeface="Times New Roman" panose="02020603050405020304" pitchFamily="18" charset="0"/>
              </a:rPr>
              <a:t>		  </a:t>
            </a:r>
            <a:r>
              <a:rPr lang="en-US" altLang="en-US" sz="3500" b="1" u="sng" dirty="0">
                <a:solidFill>
                  <a:schemeClr val="accent5">
                    <a:lumMod val="10000"/>
                  </a:schemeClr>
                </a:solidFill>
                <a:latin typeface="Arial" panose="020B0604020202020204" pitchFamily="34" charset="0"/>
                <a:cs typeface="Times New Roman" panose="02020603050405020304" pitchFamily="18" charset="0"/>
              </a:rPr>
              <a:t>        </a:t>
            </a:r>
            <a:r>
              <a:rPr lang="en-US" altLang="en-US" sz="3500" u="sng" dirty="0">
                <a:solidFill>
                  <a:schemeClr val="accent5">
                    <a:lumMod val="10000"/>
                  </a:schemeClr>
                </a:solidFill>
                <a:latin typeface="Arial" panose="020B0604020202020204" pitchFamily="34" charset="0"/>
                <a:cs typeface="Times New Roman" panose="02020603050405020304" pitchFamily="18" charset="0"/>
              </a:rPr>
              <a:t>$8,628</a:t>
            </a:r>
            <a:r>
              <a:rPr lang="en-US" altLang="en-US" sz="3500" b="1" dirty="0">
                <a:solidFill>
                  <a:srgbClr val="C00000"/>
                </a:solidFill>
                <a:latin typeface="Arial" panose="020B0604020202020204" pitchFamily="34" charset="0"/>
                <a:cs typeface="Times New Roman" panose="02020603050405020304" pitchFamily="18" charset="0"/>
              </a:rPr>
              <a:t>				                                        $2,632,836</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INN FY26 TOTAL PROJECTED FUNDS</a:t>
            </a:r>
            <a:endParaRPr sz="3500" b="1" dirty="0"/>
          </a:p>
        </p:txBody>
      </p:sp>
    </p:spTree>
    <p:extLst>
      <p:ext uri="{BB962C8B-B14F-4D97-AF65-F5344CB8AC3E}">
        <p14:creationId xmlns:p14="http://schemas.microsoft.com/office/powerpoint/2010/main" val="8701576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75"/>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41</a:t>
            </a:fld>
            <a:endParaRPr/>
          </a:p>
        </p:txBody>
      </p:sp>
      <p:sp>
        <p:nvSpPr>
          <p:cNvPr id="755" name="Google Shape;755;p75"/>
          <p:cNvSpPr txBox="1"/>
          <p:nvPr/>
        </p:nvSpPr>
        <p:spPr>
          <a:xfrm>
            <a:off x="838201" y="471488"/>
            <a:ext cx="11065932" cy="1123712"/>
          </a:xfrm>
          <a:prstGeom prst="rect">
            <a:avLst/>
          </a:prstGeom>
          <a:noFill/>
          <a:ln>
            <a:noFill/>
          </a:ln>
        </p:spPr>
        <p:txBody>
          <a:bodyPr spcFirstLastPara="1" wrap="square" lIns="91425" tIns="45700" rIns="91425" bIns="45700" anchor="t" anchorCtr="0">
            <a:noAutofit/>
          </a:bodyPr>
          <a:lstStyle/>
          <a:p>
            <a:pPr lvl="0">
              <a:lnSpc>
                <a:spcPct val="90000"/>
              </a:lnSpc>
              <a:buClr>
                <a:schemeClr val="accent1"/>
              </a:buClr>
              <a:buSzPts val="3700"/>
            </a:pPr>
            <a:r>
              <a:rPr lang="en-US" altLang="en-US" sz="3600" b="1" dirty="0">
                <a:solidFill>
                  <a:schemeClr val="accent1"/>
                </a:solidFill>
                <a:latin typeface="Arial" panose="020B0604020202020204" pitchFamily="34" charset="0"/>
                <a:cs typeface="Arial" panose="020B0604020202020204" pitchFamily="34" charset="0"/>
              </a:rPr>
              <a:t>INN FY26 TOTAL PROJECTED EXPENDITURES </a:t>
            </a:r>
            <a:endParaRPr sz="3500" dirty="0">
              <a:solidFill>
                <a:schemeClr val="accent1"/>
              </a:solidFill>
            </a:endParaRPr>
          </a:p>
        </p:txBody>
      </p:sp>
      <p:graphicFrame>
        <p:nvGraphicFramePr>
          <p:cNvPr id="756" name="Google Shape;756;p75"/>
          <p:cNvGraphicFramePr/>
          <p:nvPr>
            <p:extLst>
              <p:ext uri="{D42A27DB-BD31-4B8C-83A1-F6EECF244321}">
                <p14:modId xmlns:p14="http://schemas.microsoft.com/office/powerpoint/2010/main" val="4019464186"/>
              </p:ext>
            </p:extLst>
          </p:nvPr>
        </p:nvGraphicFramePr>
        <p:xfrm>
          <a:off x="838198" y="1871662"/>
          <a:ext cx="10820402" cy="2598738"/>
        </p:xfrm>
        <a:graphic>
          <a:graphicData uri="http://schemas.openxmlformats.org/drawingml/2006/table">
            <a:tbl>
              <a:tblPr firstRow="1" bandRow="1">
                <a:noFill/>
                <a:tableStyleId>{3B6E56DE-2C4E-4503-A47B-6EF7F9093A8B}</a:tableStyleId>
              </a:tblPr>
              <a:tblGrid>
                <a:gridCol w="8291515">
                  <a:extLst>
                    <a:ext uri="{9D8B030D-6E8A-4147-A177-3AD203B41FA5}">
                      <a16:colId xmlns:a16="http://schemas.microsoft.com/office/drawing/2014/main" val="20000"/>
                    </a:ext>
                  </a:extLst>
                </a:gridCol>
                <a:gridCol w="2528887">
                  <a:extLst>
                    <a:ext uri="{9D8B030D-6E8A-4147-A177-3AD203B41FA5}">
                      <a16:colId xmlns:a16="http://schemas.microsoft.com/office/drawing/2014/main" val="20001"/>
                    </a:ext>
                  </a:extLst>
                </a:gridCol>
              </a:tblGrid>
              <a:tr h="583722">
                <a:tc>
                  <a:txBody>
                    <a:bodyPr/>
                    <a:lstStyle/>
                    <a:p>
                      <a:pPr marL="0" marR="0" lvl="0" indent="0" algn="ctr" rtl="0">
                        <a:spcBef>
                          <a:spcPts val="0"/>
                        </a:spcBef>
                        <a:spcAft>
                          <a:spcPts val="0"/>
                        </a:spcAft>
                        <a:buNone/>
                      </a:pPr>
                      <a:r>
                        <a:rPr lang="en-US" sz="2400" dirty="0"/>
                        <a:t>PROGRAM</a:t>
                      </a:r>
                      <a:endParaRPr sz="2400" dirty="0"/>
                    </a:p>
                  </a:txBody>
                  <a:tcPr marL="91450" marR="91450" marT="45725" marB="45725"/>
                </a:tc>
                <a:tc>
                  <a:txBody>
                    <a:bodyPr/>
                    <a:lstStyle/>
                    <a:p>
                      <a:pPr marL="0" marR="0" lvl="0" indent="0" algn="ctr" rtl="0">
                        <a:spcBef>
                          <a:spcPts val="0"/>
                        </a:spcBef>
                        <a:spcAft>
                          <a:spcPts val="0"/>
                        </a:spcAft>
                        <a:buNone/>
                      </a:pPr>
                      <a:r>
                        <a:rPr lang="en-US" sz="2400" dirty="0"/>
                        <a:t>FY26</a:t>
                      </a:r>
                      <a:endParaRPr sz="2400" dirty="0"/>
                    </a:p>
                  </a:txBody>
                  <a:tcPr marL="91450" marR="91450" marT="45725" marB="45725"/>
                </a:tc>
                <a:extLst>
                  <a:ext uri="{0D108BD9-81ED-4DB2-BD59-A6C34878D82A}">
                    <a16:rowId xmlns:a16="http://schemas.microsoft.com/office/drawing/2014/main" val="10000"/>
                  </a:ext>
                </a:extLst>
              </a:tr>
              <a:tr h="719653">
                <a:tc>
                  <a:txBody>
                    <a:bodyPr/>
                    <a:lstStyle/>
                    <a:p>
                      <a:pPr marL="0" marR="0" lvl="0" indent="0" algn="l" rtl="0">
                        <a:spcBef>
                          <a:spcPts val="0"/>
                        </a:spcBef>
                        <a:spcAft>
                          <a:spcPts val="0"/>
                        </a:spcAft>
                        <a:buNone/>
                      </a:pPr>
                      <a:r>
                        <a:rPr lang="en-US" sz="2400" dirty="0">
                          <a:solidFill>
                            <a:schemeClr val="accent1"/>
                          </a:solidFill>
                        </a:rPr>
                        <a:t>Encampment-Based Mobile Wellness Center</a:t>
                      </a:r>
                      <a:endParaRPr sz="2400"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dirty="0">
                          <a:solidFill>
                            <a:schemeClr val="accent1"/>
                          </a:solidFill>
                        </a:rPr>
                        <a:t>$600,000</a:t>
                      </a:r>
                      <a:endParaRPr sz="2400" dirty="0">
                        <a:solidFill>
                          <a:schemeClr val="accent1"/>
                        </a:solidFill>
                      </a:endParaRPr>
                    </a:p>
                  </a:txBody>
                  <a:tcPr marL="91450" marR="91450" marT="45725" marB="45725"/>
                </a:tc>
                <a:extLst>
                  <a:ext uri="{0D108BD9-81ED-4DB2-BD59-A6C34878D82A}">
                    <a16:rowId xmlns:a16="http://schemas.microsoft.com/office/drawing/2014/main" val="10002"/>
                  </a:ext>
                </a:extLst>
              </a:tr>
              <a:tr h="129536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en-US" sz="2400" b="1" i="0" u="none" strike="noStrike" cap="none" normalizeH="0" baseline="0" dirty="0">
                          <a:ln>
                            <a:noFill/>
                          </a:ln>
                          <a:solidFill>
                            <a:schemeClr val="accent1"/>
                          </a:solidFill>
                          <a:effectLst/>
                          <a:latin typeface="Arial" panose="020B0604020202020204" pitchFamily="34" charset="0"/>
                          <a:cs typeface="Arial" panose="020B0604020202020204" pitchFamily="34" charset="0"/>
                        </a:rPr>
                        <a:t>TOTAL ESTIMATED EXPENDITURES FY26</a:t>
                      </a:r>
                    </a:p>
                    <a:p>
                      <a:pPr marL="0" marR="0" lvl="0" indent="0" algn="l" rtl="0">
                        <a:spcBef>
                          <a:spcPts val="0"/>
                        </a:spcBef>
                        <a:spcAft>
                          <a:spcPts val="0"/>
                        </a:spcAft>
                        <a:buNone/>
                      </a:pPr>
                      <a:endParaRPr sz="2400" b="1" dirty="0">
                        <a:solidFill>
                          <a:schemeClr val="accent1"/>
                        </a:solidFill>
                      </a:endParaRPr>
                    </a:p>
                  </a:txBody>
                  <a:tcPr marL="91450" marR="91450" marT="45725" marB="45725"/>
                </a:tc>
                <a:tc>
                  <a:txBody>
                    <a:bodyPr/>
                    <a:lstStyle/>
                    <a:p>
                      <a:pPr marL="0" marR="0" lvl="0" indent="0" algn="ctr" rtl="0">
                        <a:spcBef>
                          <a:spcPts val="0"/>
                        </a:spcBef>
                        <a:spcAft>
                          <a:spcPts val="0"/>
                        </a:spcAft>
                        <a:buNone/>
                      </a:pPr>
                      <a:r>
                        <a:rPr lang="en-US" sz="2400" b="1" dirty="0">
                          <a:solidFill>
                            <a:schemeClr val="accent1"/>
                          </a:solidFill>
                        </a:rPr>
                        <a:t>$600,000</a:t>
                      </a:r>
                      <a:endParaRPr sz="2400" b="1" dirty="0">
                        <a:solidFill>
                          <a:schemeClr val="accent1"/>
                        </a:solidFill>
                      </a:endParaRPr>
                    </a:p>
                  </a:txBody>
                  <a:tcPr marL="91450" marR="91450" marT="45725" marB="45725"/>
                </a:tc>
                <a:extLst>
                  <a:ext uri="{0D108BD9-81ED-4DB2-BD59-A6C34878D82A}">
                    <a16:rowId xmlns:a16="http://schemas.microsoft.com/office/drawing/2014/main" val="2842554894"/>
                  </a:ext>
                </a:extLst>
              </a:tr>
            </a:tbl>
          </a:graphicData>
        </a:graphic>
      </p:graphicFrame>
    </p:spTree>
    <p:extLst>
      <p:ext uri="{BB962C8B-B14F-4D97-AF65-F5344CB8AC3E}">
        <p14:creationId xmlns:p14="http://schemas.microsoft.com/office/powerpoint/2010/main" val="34271258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42</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Total Estimated Revenue:                 $2,632,836       </a:t>
            </a:r>
          </a:p>
          <a:p>
            <a:pPr marL="909638" indent="-447675" eaLnBrk="1" hangingPunct="1">
              <a:spcBef>
                <a:spcPct val="0"/>
              </a:spcBef>
              <a:buFontTx/>
              <a:buNone/>
            </a:pPr>
            <a:r>
              <a:rPr lang="en-US" altLang="en-US" sz="3500" dirty="0">
                <a:latin typeface="Arial" panose="020B0604020202020204" pitchFamily="34" charset="0"/>
                <a:cs typeface="Times New Roman" panose="02020603050405020304" pitchFamily="18" charset="0"/>
              </a:rPr>
              <a:t>Estimated FY26 Expenditures:</a:t>
            </a:r>
            <a:r>
              <a:rPr lang="en-US" altLang="en-US" sz="3200" dirty="0">
                <a:latin typeface="Arial" panose="020B0604020202020204" pitchFamily="34" charset="0"/>
                <a:cs typeface="Times New Roman" panose="02020603050405020304" pitchFamily="18" charset="0"/>
              </a:rPr>
              <a:t>           </a:t>
            </a:r>
            <a:r>
              <a:rPr lang="en-US" altLang="en-US" sz="3500" u="sng" dirty="0">
                <a:latin typeface="Arial" panose="020B0604020202020204" pitchFamily="34" charset="0"/>
                <a:cs typeface="Times New Roman" panose="02020603050405020304" pitchFamily="18" charset="0"/>
              </a:rPr>
              <a:t>$   600,000     </a:t>
            </a:r>
            <a:r>
              <a:rPr lang="en-US" altLang="en-US" sz="3500" b="1" dirty="0">
                <a:solidFill>
                  <a:srgbClr val="C00000"/>
                </a:solidFill>
                <a:latin typeface="Arial" panose="020B0604020202020204" pitchFamily="34" charset="0"/>
                <a:cs typeface="Times New Roman" panose="02020603050405020304" pitchFamily="18" charset="0"/>
              </a:rPr>
              <a:t>								   </a:t>
            </a:r>
            <a:r>
              <a:rPr lang="en-US" altLang="en-US" sz="3500" dirty="0">
                <a:solidFill>
                  <a:srgbClr val="C00000"/>
                </a:solidFill>
                <a:latin typeface="Arial" panose="020B0604020202020204" pitchFamily="34" charset="0"/>
                <a:cs typeface="Times New Roman" panose="02020603050405020304" pitchFamily="18" charset="0"/>
              </a:rPr>
              <a:t>$2,032,836</a:t>
            </a:r>
            <a:endParaRPr sz="3500"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INN FY26 FUNDS</a:t>
            </a:r>
            <a:endParaRPr sz="3500" b="1" dirty="0"/>
          </a:p>
        </p:txBody>
      </p:sp>
    </p:spTree>
    <p:extLst>
      <p:ext uri="{BB962C8B-B14F-4D97-AF65-F5344CB8AC3E}">
        <p14:creationId xmlns:p14="http://schemas.microsoft.com/office/powerpoint/2010/main" val="2192851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43</a:t>
            </a:fld>
            <a:endParaRPr/>
          </a:p>
        </p:txBody>
      </p:sp>
      <p:sp>
        <p:nvSpPr>
          <p:cNvPr id="713" name="Google Shape;713;p71"/>
          <p:cNvSpPr txBox="1"/>
          <p:nvPr/>
        </p:nvSpPr>
        <p:spPr>
          <a:xfrm>
            <a:off x="838201" y="1248230"/>
            <a:ext cx="10820399" cy="4923970"/>
          </a:xfrm>
          <a:prstGeom prst="rect">
            <a:avLst/>
          </a:prstGeom>
          <a:noFill/>
          <a:ln>
            <a:noFill/>
          </a:ln>
        </p:spPr>
        <p:txBody>
          <a:bodyPr spcFirstLastPara="1" wrap="square" lIns="91425" tIns="45700" rIns="91425" bIns="45700" anchor="t" anchorCtr="0">
            <a:normAutofit/>
          </a:bodyPr>
          <a:lstStyle/>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5317889"/>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r>
              <a:rPr lang="en-US" sz="3500" b="1" dirty="0"/>
              <a:t>WORKFORCE, EDUCATION &amp; TRAINING (WET)</a:t>
            </a:r>
            <a:endParaRPr sz="3500" b="1" dirty="0"/>
          </a:p>
        </p:txBody>
      </p:sp>
    </p:spTree>
    <p:extLst>
      <p:ext uri="{BB962C8B-B14F-4D97-AF65-F5344CB8AC3E}">
        <p14:creationId xmlns:p14="http://schemas.microsoft.com/office/powerpoint/2010/main" val="38789273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44</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lnSpcReduction="10000"/>
          </a:bodyPr>
          <a:lstStyle/>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Loan Repayment Program – Through the Greater Bay Area Workforce, Education and Training Regional Partnership.</a:t>
            </a:r>
          </a:p>
          <a:p>
            <a:pPr marL="461963">
              <a:spcBef>
                <a:spcPct val="0"/>
              </a:spcBef>
            </a:pPr>
            <a:endParaRPr lang="en-US" altLang="en-US" sz="3200" dirty="0">
              <a:latin typeface="Arial" panose="020B0604020202020204" pitchFamily="34" charset="0"/>
              <a:cs typeface="Arial" panose="020B0604020202020204" pitchFamily="34" charset="0"/>
            </a:endParaRPr>
          </a:p>
          <a:p>
            <a:pPr marL="461963">
              <a:spcBef>
                <a:spcPct val="0"/>
              </a:spcBef>
            </a:pPr>
            <a:r>
              <a:rPr lang="en-US" altLang="en-US" sz="3200" dirty="0">
                <a:latin typeface="Arial" panose="020B0604020202020204" pitchFamily="34" charset="0"/>
                <a:cs typeface="Arial" panose="020B0604020202020204" pitchFamily="34" charset="0"/>
              </a:rPr>
              <a:t> </a:t>
            </a:r>
          </a:p>
          <a:p>
            <a:pPr marL="919163" indent="-457200">
              <a:spcBef>
                <a:spcPct val="0"/>
              </a:spcBef>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Workforce Development Coordinator</a:t>
            </a:r>
          </a:p>
          <a:p>
            <a:pPr marL="919163" indent="-457200">
              <a:spcBef>
                <a:spcPct val="0"/>
              </a:spcBef>
              <a:buFont typeface="Arial" panose="020B0604020202020204" pitchFamily="34" charset="0"/>
              <a:buChar char="•"/>
            </a:pPr>
            <a:endParaRPr lang="en-US" altLang="en-US" sz="3200" i="1" dirty="0">
              <a:latin typeface="Arial" panose="020B0604020202020204" pitchFamily="34" charset="0"/>
              <a:cs typeface="Arial" panose="020B0604020202020204" pitchFamily="34" charset="0"/>
            </a:endParaRPr>
          </a:p>
          <a:p>
            <a:pPr marL="461963">
              <a:spcBef>
                <a:spcPct val="0"/>
              </a:spcBef>
            </a:pPr>
            <a:endParaRPr lang="en-US" altLang="en-US" sz="2400" i="1" dirty="0">
              <a:latin typeface="Arial" panose="020B0604020202020204" pitchFamily="34" charset="0"/>
              <a:cs typeface="Arial" panose="020B0604020202020204" pitchFamily="34" charset="0"/>
            </a:endParaRPr>
          </a:p>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WET SERVICES</a:t>
            </a:r>
            <a:endParaRPr sz="3500" b="1" dirty="0"/>
          </a:p>
        </p:txBody>
      </p:sp>
    </p:spTree>
    <p:extLst>
      <p:ext uri="{BB962C8B-B14F-4D97-AF65-F5344CB8AC3E}">
        <p14:creationId xmlns:p14="http://schemas.microsoft.com/office/powerpoint/2010/main" val="11800424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45</a:t>
            </a:fld>
            <a:endParaRPr/>
          </a:p>
        </p:txBody>
      </p:sp>
      <p:sp>
        <p:nvSpPr>
          <p:cNvPr id="713" name="Google Shape;713;p71"/>
          <p:cNvSpPr txBox="1"/>
          <p:nvPr/>
        </p:nvSpPr>
        <p:spPr>
          <a:xfrm>
            <a:off x="838201" y="1137424"/>
            <a:ext cx="10820399" cy="4215161"/>
          </a:xfrm>
          <a:prstGeom prst="rect">
            <a:avLst/>
          </a:prstGeom>
          <a:noFill/>
          <a:ln>
            <a:noFill/>
          </a:ln>
        </p:spPr>
        <p:txBody>
          <a:bodyPr spcFirstLastPara="1" wrap="square" lIns="91425" tIns="45700" rIns="91425" bIns="45700" anchor="t" anchorCtr="0">
            <a:normAutofit lnSpcReduction="10000"/>
          </a:bodyPr>
          <a:lstStyle/>
          <a:p>
            <a:pPr marL="919163" indent="-457200">
              <a:spcBef>
                <a:spcPct val="0"/>
              </a:spcBef>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461963">
              <a:spcBef>
                <a:spcPct val="0"/>
              </a:spcBef>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 transfer from CSS to WET for Workforce Development Coordinator and Interns</a:t>
            </a:r>
          </a:p>
          <a:p>
            <a:pPr marL="461963">
              <a:spcBef>
                <a:spcPct val="0"/>
              </a:spcBef>
            </a:pPr>
            <a:r>
              <a:rPr lang="en-US" altLang="en-US" sz="3200" dirty="0">
                <a:latin typeface="Arial" panose="020B0604020202020204" pitchFamily="34" charset="0"/>
                <a:cs typeface="Arial" panose="020B0604020202020204" pitchFamily="34" charset="0"/>
              </a:rPr>
              <a:t> </a:t>
            </a:r>
          </a:p>
          <a:p>
            <a:pPr marL="461963">
              <a:spcBef>
                <a:spcPct val="0"/>
              </a:spcBef>
            </a:pPr>
            <a:endParaRPr lang="en-US" altLang="en-US" sz="3200" i="1" dirty="0">
              <a:latin typeface="Arial" panose="020B0604020202020204" pitchFamily="34" charset="0"/>
              <a:cs typeface="Arial" panose="020B0604020202020204" pitchFamily="34" charset="0"/>
            </a:endParaRPr>
          </a:p>
          <a:p>
            <a:pPr marL="461963">
              <a:spcBef>
                <a:spcPct val="0"/>
              </a:spcBef>
            </a:pPr>
            <a:endParaRPr lang="en-US" altLang="en-US" sz="2400" i="1" dirty="0">
              <a:latin typeface="Arial" panose="020B0604020202020204" pitchFamily="34" charset="0"/>
              <a:cs typeface="Arial" panose="020B0604020202020204" pitchFamily="34" charset="0"/>
            </a:endParaRPr>
          </a:p>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PROPOSED ADDITIONS</a:t>
            </a:r>
            <a:endParaRPr sz="3500" b="1" dirty="0"/>
          </a:p>
        </p:txBody>
      </p:sp>
    </p:spTree>
    <p:extLst>
      <p:ext uri="{BB962C8B-B14F-4D97-AF65-F5344CB8AC3E}">
        <p14:creationId xmlns:p14="http://schemas.microsoft.com/office/powerpoint/2010/main" val="28638967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46</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461963">
              <a:spcBef>
                <a:spcPct val="0"/>
              </a:spcBef>
            </a:pP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563403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endParaRPr lang="en-US" altLang="en-US" sz="3500" b="1" dirty="0">
              <a:latin typeface="Arial" panose="020B0604020202020204" pitchFamily="34" charset="0"/>
              <a:cs typeface="Arial" panose="020B0604020202020204" pitchFamily="34" charset="0"/>
            </a:endParaRPr>
          </a:p>
          <a:p>
            <a:pPr lvl="0" algn="ctr">
              <a:lnSpc>
                <a:spcPct val="90000"/>
              </a:lnSpc>
              <a:buClr>
                <a:schemeClr val="accent1"/>
              </a:buClr>
              <a:buSzPts val="3700"/>
            </a:pPr>
            <a:r>
              <a:rPr lang="en-US" altLang="en-US" sz="3500" b="1" dirty="0">
                <a:latin typeface="Arial" panose="020B0604020202020204" pitchFamily="34" charset="0"/>
                <a:cs typeface="Arial" panose="020B0604020202020204" pitchFamily="34" charset="0"/>
              </a:rPr>
              <a:t>CAPITAL FACILITIES &amp;</a:t>
            </a:r>
            <a:br>
              <a:rPr lang="en-US" altLang="en-US" sz="3500" b="1" dirty="0">
                <a:latin typeface="Arial" panose="020B0604020202020204" pitchFamily="34" charset="0"/>
                <a:cs typeface="Arial" panose="020B0604020202020204" pitchFamily="34" charset="0"/>
              </a:rPr>
            </a:br>
            <a:r>
              <a:rPr lang="en-US" altLang="en-US" sz="3500" b="1" dirty="0">
                <a:latin typeface="Arial" panose="020B0604020202020204" pitchFamily="34" charset="0"/>
                <a:cs typeface="Arial" panose="020B0604020202020204" pitchFamily="34" charset="0"/>
              </a:rPr>
              <a:t>TECHNOLOGICAL NEEDS (CFTN)</a:t>
            </a:r>
            <a:endParaRPr sz="3500" b="1" dirty="0"/>
          </a:p>
        </p:txBody>
      </p:sp>
    </p:spTree>
    <p:extLst>
      <p:ext uri="{BB962C8B-B14F-4D97-AF65-F5344CB8AC3E}">
        <p14:creationId xmlns:p14="http://schemas.microsoft.com/office/powerpoint/2010/main" val="12421655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47</a:t>
            </a:fld>
            <a:endParaRPr/>
          </a:p>
        </p:txBody>
      </p:sp>
      <p:sp>
        <p:nvSpPr>
          <p:cNvPr id="713" name="Google Shape;713;p71"/>
          <p:cNvSpPr txBox="1"/>
          <p:nvPr/>
        </p:nvSpPr>
        <p:spPr>
          <a:xfrm>
            <a:off x="838201" y="1481138"/>
            <a:ext cx="10820399" cy="4049867"/>
          </a:xfrm>
          <a:prstGeom prst="rect">
            <a:avLst/>
          </a:prstGeom>
          <a:noFill/>
          <a:ln>
            <a:noFill/>
          </a:ln>
        </p:spPr>
        <p:txBody>
          <a:bodyPr spcFirstLastPara="1" wrap="square" lIns="91425" tIns="45700" rIns="91425" bIns="45700" anchor="t" anchorCtr="0">
            <a:normAutofit/>
          </a:bodyPr>
          <a:lstStyle/>
          <a:p>
            <a:pPr marL="461963">
              <a:spcBef>
                <a:spcPct val="0"/>
              </a:spcBef>
            </a:pPr>
            <a:endParaRPr lang="en-US" altLang="en-US" sz="3200" dirty="0">
              <a:latin typeface="Arial" panose="020B0604020202020204" pitchFamily="34" charset="0"/>
              <a:cs typeface="Arial" panose="020B0604020202020204" pitchFamily="34" charset="0"/>
            </a:endParaRPr>
          </a:p>
          <a:p>
            <a:pPr marL="461963">
              <a:spcBef>
                <a:spcPct val="0"/>
              </a:spcBef>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endParaRPr lang="en-US" altLang="en-US" sz="3200" dirty="0">
              <a:latin typeface="Arial" panose="020B0604020202020204" pitchFamily="34" charset="0"/>
              <a:cs typeface="Arial" panose="020B0604020202020204" pitchFamily="34" charset="0"/>
            </a:endParaRPr>
          </a:p>
          <a:p>
            <a:pPr marL="919163" indent="-457200">
              <a:spcBef>
                <a:spcPct val="0"/>
              </a:spcBef>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 transfer from CSS to CFTN for BH facilities</a:t>
            </a:r>
          </a:p>
          <a:p>
            <a:pPr marL="461963">
              <a:spcBef>
                <a:spcPct val="0"/>
              </a:spcBef>
            </a:pPr>
            <a:r>
              <a:rPr lang="en-US" altLang="en-US" sz="3200" dirty="0">
                <a:latin typeface="Arial" panose="020B0604020202020204" pitchFamily="34" charset="0"/>
                <a:cs typeface="Arial" panose="020B0604020202020204" pitchFamily="34" charset="0"/>
              </a:rPr>
              <a:t> </a:t>
            </a:r>
          </a:p>
          <a:p>
            <a:pPr marL="461963">
              <a:spcBef>
                <a:spcPct val="0"/>
              </a:spcBef>
            </a:pPr>
            <a:endParaRPr lang="en-US" altLang="en-US" sz="3200" i="1" dirty="0">
              <a:latin typeface="Arial" panose="020B0604020202020204" pitchFamily="34" charset="0"/>
              <a:cs typeface="Arial" panose="020B0604020202020204" pitchFamily="34" charset="0"/>
            </a:endParaRPr>
          </a:p>
          <a:p>
            <a:pPr marL="461963">
              <a:spcBef>
                <a:spcPct val="0"/>
              </a:spcBef>
            </a:pPr>
            <a:endParaRPr lang="en-US" altLang="en-US" sz="2400" i="1" dirty="0">
              <a:latin typeface="Arial" panose="020B0604020202020204" pitchFamily="34" charset="0"/>
              <a:cs typeface="Arial" panose="020B0604020202020204" pitchFamily="34" charset="0"/>
            </a:endParaRPr>
          </a:p>
          <a:p>
            <a:pPr marL="909638" indent="-447675" eaLnBrk="1" hangingPunct="1">
              <a:spcBef>
                <a:spcPct val="0"/>
              </a:spcBef>
              <a:buFontTx/>
              <a:buNone/>
            </a:pPr>
            <a:r>
              <a:rPr lang="en-US" altLang="en-US" sz="3200" b="1" dirty="0">
                <a:latin typeface="Arial" panose="020B0604020202020204" pitchFamily="34" charset="0"/>
                <a:cs typeface="Times New Roman" panose="02020603050405020304" pitchFamily="18" charset="0"/>
              </a:rPr>
              <a:t>         </a:t>
            </a:r>
            <a:r>
              <a:rPr lang="en-US" altLang="en-US" b="1" dirty="0">
                <a:solidFill>
                  <a:srgbClr val="C00000"/>
                </a:solidFill>
                <a:latin typeface="Arial" panose="020B0604020202020204" pitchFamily="34" charset="0"/>
                <a:cs typeface="Times New Roman" panose="02020603050405020304" pitchFamily="18" charset="0"/>
              </a:rPr>
              <a:t>						</a:t>
            </a:r>
            <a:endParaRPr dirty="0"/>
          </a:p>
        </p:txBody>
      </p:sp>
      <p:sp>
        <p:nvSpPr>
          <p:cNvPr id="715" name="Google Shape;715;p71"/>
          <p:cNvSpPr txBox="1"/>
          <p:nvPr/>
        </p:nvSpPr>
        <p:spPr>
          <a:xfrm>
            <a:off x="771525"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PROPOSED ADDITIONS</a:t>
            </a:r>
            <a:endParaRPr sz="3500" b="1" dirty="0"/>
          </a:p>
        </p:txBody>
      </p:sp>
    </p:spTree>
    <p:extLst>
      <p:ext uri="{BB962C8B-B14F-4D97-AF65-F5344CB8AC3E}">
        <p14:creationId xmlns:p14="http://schemas.microsoft.com/office/powerpoint/2010/main" val="18683220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48</a:t>
            </a:fld>
            <a:endParaRPr/>
          </a:p>
        </p:txBody>
      </p:sp>
      <p:sp>
        <p:nvSpPr>
          <p:cNvPr id="713" name="Google Shape;713;p71"/>
          <p:cNvSpPr txBox="1"/>
          <p:nvPr/>
        </p:nvSpPr>
        <p:spPr>
          <a:xfrm>
            <a:off x="533401" y="1208314"/>
            <a:ext cx="10820399" cy="4849586"/>
          </a:xfrm>
          <a:prstGeom prst="rect">
            <a:avLst/>
          </a:prstGeom>
          <a:noFill/>
          <a:ln>
            <a:noFill/>
          </a:ln>
        </p:spPr>
        <p:txBody>
          <a:bodyPr spcFirstLastPara="1" wrap="square" lIns="91425" tIns="45700" rIns="91425" bIns="45700" anchor="t" anchorCtr="0">
            <a:noAutofit/>
          </a:bodyPr>
          <a:lstStyle/>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Write the Draft MHSA Annual Update</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Conduct a 30 Day Public Review of Annual Update</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Conduct a Public Hearing at a Mental Health Commission Meeting</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Obtain approval from City Council</a:t>
            </a:r>
          </a:p>
          <a:p>
            <a:pPr marL="285750" indent="-28575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Submit approved plan to the Department of Health Care Services (DHCS) and the Mental Health Oversight and Accountability Commission (MHSOAC)</a:t>
            </a:r>
          </a:p>
        </p:txBody>
      </p:sp>
      <p:sp>
        <p:nvSpPr>
          <p:cNvPr id="715" name="Google Shape;715;p71"/>
          <p:cNvSpPr txBox="1"/>
          <p:nvPr/>
        </p:nvSpPr>
        <p:spPr>
          <a:xfrm>
            <a:off x="771525" y="0"/>
            <a:ext cx="10648950" cy="1481137"/>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r>
              <a:rPr lang="en-US" sz="3500" b="1" dirty="0"/>
              <a:t>NEXT STEPS</a:t>
            </a:r>
            <a:endParaRPr sz="3500" b="1" dirty="0"/>
          </a:p>
        </p:txBody>
      </p:sp>
    </p:spTree>
    <p:extLst>
      <p:ext uri="{BB962C8B-B14F-4D97-AF65-F5344CB8AC3E}">
        <p14:creationId xmlns:p14="http://schemas.microsoft.com/office/powerpoint/2010/main" val="11244697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49</a:t>
            </a:fld>
            <a:endParaRPr/>
          </a:p>
        </p:txBody>
      </p:sp>
      <p:sp>
        <p:nvSpPr>
          <p:cNvPr id="713" name="Google Shape;713;p71"/>
          <p:cNvSpPr txBox="1"/>
          <p:nvPr/>
        </p:nvSpPr>
        <p:spPr>
          <a:xfrm>
            <a:off x="533401" y="1452562"/>
            <a:ext cx="10820399" cy="4386261"/>
          </a:xfrm>
          <a:prstGeom prst="rect">
            <a:avLst/>
          </a:prstGeom>
          <a:noFill/>
          <a:ln>
            <a:noFill/>
          </a:ln>
        </p:spPr>
        <p:txBody>
          <a:bodyPr spcFirstLastPara="1" wrap="square" lIns="91425" tIns="45700" rIns="91425" bIns="45700" anchor="t" anchorCtr="0">
            <a:noAutofit/>
          </a:bodyPr>
          <a:lstStyle/>
          <a:p>
            <a:pPr eaLnBrk="1" hangingPunct="1">
              <a:lnSpc>
                <a:spcPct val="85000"/>
              </a:lnSpc>
              <a:spcBef>
                <a:spcPct val="45000"/>
              </a:spcBef>
            </a:pPr>
            <a:endParaRPr lang="en-US" altLang="en-US" sz="3200" dirty="0">
              <a:latin typeface="Arial" panose="020B0604020202020204" pitchFamily="34" charset="0"/>
            </a:endParaRPr>
          </a:p>
        </p:txBody>
      </p:sp>
      <p:sp>
        <p:nvSpPr>
          <p:cNvPr id="715" name="Google Shape;715;p71"/>
          <p:cNvSpPr txBox="1"/>
          <p:nvPr/>
        </p:nvSpPr>
        <p:spPr>
          <a:xfrm>
            <a:off x="771525" y="538162"/>
            <a:ext cx="10648950" cy="5668085"/>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endParaRPr lang="en-US" sz="3500" b="1" dirty="0"/>
          </a:p>
          <a:p>
            <a:pPr lvl="0" algn="ctr">
              <a:lnSpc>
                <a:spcPct val="90000"/>
              </a:lnSpc>
              <a:buClr>
                <a:schemeClr val="accent1"/>
              </a:buClr>
              <a:buSzPts val="3700"/>
            </a:pPr>
            <a:endParaRPr lang="en-US" sz="3500" b="1" dirty="0"/>
          </a:p>
          <a:p>
            <a:pPr lvl="0" algn="ctr">
              <a:lnSpc>
                <a:spcPct val="90000"/>
              </a:lnSpc>
              <a:buClr>
                <a:schemeClr val="accent1"/>
              </a:buClr>
              <a:buSzPts val="3700"/>
            </a:pPr>
            <a:endParaRPr lang="en-US" sz="3500" b="1" dirty="0"/>
          </a:p>
          <a:p>
            <a:pPr lvl="0" algn="ctr">
              <a:lnSpc>
                <a:spcPct val="90000"/>
              </a:lnSpc>
              <a:buClr>
                <a:schemeClr val="accent1"/>
              </a:buClr>
              <a:buSzPts val="3700"/>
            </a:pPr>
            <a:endParaRPr lang="en-US" sz="3500" b="1" dirty="0"/>
          </a:p>
          <a:p>
            <a:pPr lvl="0" algn="ctr">
              <a:lnSpc>
                <a:spcPct val="90000"/>
              </a:lnSpc>
              <a:buClr>
                <a:schemeClr val="accent1"/>
              </a:buClr>
              <a:buSzPts val="3700"/>
            </a:pPr>
            <a:endParaRPr lang="en-US" sz="3500" b="1" dirty="0"/>
          </a:p>
          <a:p>
            <a:pPr lvl="0" algn="ctr">
              <a:lnSpc>
                <a:spcPct val="90000"/>
              </a:lnSpc>
              <a:buClr>
                <a:schemeClr val="accent1"/>
              </a:buClr>
              <a:buSzPts val="3700"/>
            </a:pPr>
            <a:r>
              <a:rPr lang="en-US" sz="3500" b="1" dirty="0"/>
              <a:t>COMMENTS/QUESTIONS </a:t>
            </a:r>
          </a:p>
          <a:p>
            <a:pPr lvl="0" algn="ctr">
              <a:lnSpc>
                <a:spcPct val="90000"/>
              </a:lnSpc>
              <a:buClr>
                <a:schemeClr val="accent1"/>
              </a:buClr>
              <a:buSzPts val="3700"/>
            </a:pPr>
            <a:r>
              <a:rPr lang="en-US" sz="3500" b="1" dirty="0"/>
              <a:t>COMMUNITY INPUT</a:t>
            </a:r>
            <a:endParaRPr sz="3500" b="1" dirty="0"/>
          </a:p>
        </p:txBody>
      </p:sp>
    </p:spTree>
    <p:extLst>
      <p:ext uri="{BB962C8B-B14F-4D97-AF65-F5344CB8AC3E}">
        <p14:creationId xmlns:p14="http://schemas.microsoft.com/office/powerpoint/2010/main" val="80106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a:t>
            </a:fld>
            <a:endParaRPr/>
          </a:p>
        </p:txBody>
      </p:sp>
      <p:sp>
        <p:nvSpPr>
          <p:cNvPr id="713" name="Google Shape;713;p71"/>
          <p:cNvSpPr txBox="1"/>
          <p:nvPr/>
        </p:nvSpPr>
        <p:spPr>
          <a:xfrm>
            <a:off x="838201" y="1314450"/>
            <a:ext cx="10820399" cy="5162550"/>
          </a:xfrm>
          <a:prstGeom prst="rect">
            <a:avLst/>
          </a:prstGeom>
          <a:noFill/>
          <a:ln>
            <a:noFill/>
          </a:ln>
        </p:spPr>
        <p:txBody>
          <a:bodyPr spcFirstLastPara="1" wrap="square" lIns="91425" tIns="45700" rIns="91425" bIns="45700" anchor="t" anchorCtr="0">
            <a:normAutofit/>
          </a:bodyPr>
          <a:lstStyle/>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Community Services and Supports (CSS) </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Prevention and Early Intervention (PEI)</a:t>
            </a:r>
            <a:endParaRPr lang="en-US" altLang="en-US" sz="3200" dirty="0">
              <a:solidFill>
                <a:srgbClr val="FF0000"/>
              </a:solidFill>
              <a:latin typeface="Arial" panose="020B0604020202020204" pitchFamily="34" charset="0"/>
            </a:endParaRP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Innovation (INN)</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Workforce Education and Training (WET)</a:t>
            </a:r>
          </a:p>
          <a:p>
            <a:pPr marL="457200" indent="-457200" eaLnBrk="1" hangingPunct="1">
              <a:lnSpc>
                <a:spcPct val="85000"/>
              </a:lnSpc>
              <a:spcBef>
                <a:spcPct val="45000"/>
              </a:spcBef>
              <a:buFont typeface="Arial" panose="020B0604020202020204" pitchFamily="34" charset="0"/>
              <a:buChar char="•"/>
            </a:pPr>
            <a:r>
              <a:rPr lang="en-US" altLang="en-US" sz="3200" dirty="0">
                <a:latin typeface="Arial" panose="020B0604020202020204" pitchFamily="34" charset="0"/>
              </a:rPr>
              <a:t>Capital Facilities and Technological Needs (CFTN)</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MHSA FUNDING COMPONENTS</a:t>
            </a:r>
            <a:endParaRPr sz="3500" b="1" dirty="0"/>
          </a:p>
        </p:txBody>
      </p:sp>
    </p:spTree>
    <p:extLst>
      <p:ext uri="{BB962C8B-B14F-4D97-AF65-F5344CB8AC3E}">
        <p14:creationId xmlns:p14="http://schemas.microsoft.com/office/powerpoint/2010/main" val="37938114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50</a:t>
            </a:fld>
            <a:endParaRPr/>
          </a:p>
        </p:txBody>
      </p:sp>
      <p:sp>
        <p:nvSpPr>
          <p:cNvPr id="713" name="Google Shape;713;p71"/>
          <p:cNvSpPr txBox="1"/>
          <p:nvPr/>
        </p:nvSpPr>
        <p:spPr>
          <a:xfrm>
            <a:off x="1" y="1096253"/>
            <a:ext cx="12191999" cy="5291847"/>
          </a:xfrm>
          <a:prstGeom prst="rect">
            <a:avLst/>
          </a:prstGeom>
          <a:noFill/>
          <a:ln>
            <a:noFill/>
          </a:ln>
        </p:spPr>
        <p:txBody>
          <a:bodyPr spcFirstLastPara="1" wrap="square" lIns="91425" tIns="45700" rIns="91425" bIns="45700" anchor="t" anchorCtr="0">
            <a:normAutofit/>
          </a:bodyPr>
          <a:lstStyle/>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endParaRPr lang="en-US" sz="2800"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800" dirty="0"/>
              <a:t>On the March 5, 2024 Ballot, and passed by voters.</a:t>
            </a:r>
          </a:p>
          <a:p>
            <a:pPr marR="0" lvl="0" rtl="0">
              <a:lnSpc>
                <a:spcPct val="110000"/>
              </a:lnSpc>
              <a:spcBef>
                <a:spcPts val="0"/>
              </a:spcBef>
              <a:spcAft>
                <a:spcPts val="0"/>
              </a:spcAft>
              <a:buClr>
                <a:schemeClr val="accent1"/>
              </a:buClr>
              <a:buSzPts val="1800"/>
            </a:pPr>
            <a:endParaRPr lang="en-US" sz="2800"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800" dirty="0"/>
              <a:t>Combined two Bills into one Proposition: SB326 - The Modernization of MHSA; and AB531 - General Obligation Bond for Housing.</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endParaRPr lang="en-US" sz="2800"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800" dirty="0"/>
              <a:t>Changes the name of the Mental Health Services Act (MHSA), to the Behavioral Health Services Act (BHSA) to include allowances for funding to be use for individuals with Substance Use Disorders.</a:t>
            </a:r>
          </a:p>
          <a:p>
            <a:pPr marR="0" lvl="0" rtl="0">
              <a:lnSpc>
                <a:spcPct val="110000"/>
              </a:lnSpc>
              <a:spcBef>
                <a:spcPts val="0"/>
              </a:spcBef>
              <a:spcAft>
                <a:spcPts val="0"/>
              </a:spcAft>
              <a:buClr>
                <a:schemeClr val="accent1"/>
              </a:buClr>
              <a:buSzPts val="1800"/>
            </a:pPr>
            <a:endParaRPr lang="en-US" sz="2800"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800" dirty="0"/>
              <a:t>BHSA Funding component changes, will begin 7/1/26.</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endParaRPr lang="en-US" sz="2800" dirty="0"/>
          </a:p>
          <a:p>
            <a:pPr marR="0" lvl="0" rtl="0">
              <a:lnSpc>
                <a:spcPct val="110000"/>
              </a:lnSpc>
              <a:spcBef>
                <a:spcPts val="0"/>
              </a:spcBef>
              <a:spcAft>
                <a:spcPts val="0"/>
              </a:spcAft>
              <a:buClr>
                <a:schemeClr val="accent1"/>
              </a:buClr>
              <a:buSzPts val="1800"/>
            </a:pPr>
            <a:endParaRPr sz="2800" dirty="0"/>
          </a:p>
        </p:txBody>
      </p:sp>
      <p:sp>
        <p:nvSpPr>
          <p:cNvPr id="715" name="Google Shape;715;p71"/>
          <p:cNvSpPr txBox="1"/>
          <p:nvPr/>
        </p:nvSpPr>
        <p:spPr>
          <a:xfrm>
            <a:off x="704849" y="1"/>
            <a:ext cx="11153321" cy="109625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INFORMATION ON PROPOSITION 1 </a:t>
            </a:r>
            <a:endParaRPr sz="3500" b="1" dirty="0"/>
          </a:p>
        </p:txBody>
      </p:sp>
    </p:spTree>
    <p:extLst>
      <p:ext uri="{BB962C8B-B14F-4D97-AF65-F5344CB8AC3E}">
        <p14:creationId xmlns:p14="http://schemas.microsoft.com/office/powerpoint/2010/main" val="30568020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51</a:t>
            </a:fld>
            <a:endParaRPr/>
          </a:p>
        </p:txBody>
      </p:sp>
      <p:sp>
        <p:nvSpPr>
          <p:cNvPr id="713" name="Google Shape;713;p71"/>
          <p:cNvSpPr txBox="1"/>
          <p:nvPr/>
        </p:nvSpPr>
        <p:spPr>
          <a:xfrm>
            <a:off x="1" y="1096253"/>
            <a:ext cx="12191999" cy="5291847"/>
          </a:xfrm>
          <a:prstGeom prst="rect">
            <a:avLst/>
          </a:prstGeom>
          <a:noFill/>
          <a:ln>
            <a:noFill/>
          </a:ln>
        </p:spPr>
        <p:txBody>
          <a:bodyPr spcFirstLastPara="1" wrap="square" lIns="91425" tIns="45700" rIns="91425" bIns="45700" anchor="t" anchorCtr="0">
            <a:normAutofit fontScale="92500" lnSpcReduction="10000"/>
          </a:bodyPr>
          <a:lstStyle/>
          <a:p>
            <a:pPr marR="0" lvl="0" algn="ctr" rtl="0">
              <a:lnSpc>
                <a:spcPct val="110000"/>
              </a:lnSpc>
              <a:spcBef>
                <a:spcPts val="0"/>
              </a:spcBef>
              <a:spcAft>
                <a:spcPts val="0"/>
              </a:spcAft>
              <a:buClr>
                <a:schemeClr val="accent1"/>
              </a:buClr>
              <a:buSzPts val="1800"/>
            </a:pPr>
            <a:r>
              <a:rPr lang="en-US" sz="3000" b="1" dirty="0"/>
              <a:t>AB326 – Modernization of MHSA</a:t>
            </a:r>
          </a:p>
          <a:p>
            <a:pPr marR="0" lvl="0" algn="ctr" rtl="0">
              <a:lnSpc>
                <a:spcPct val="110000"/>
              </a:lnSpc>
              <a:spcBef>
                <a:spcPts val="0"/>
              </a:spcBef>
              <a:spcAft>
                <a:spcPts val="0"/>
              </a:spcAft>
              <a:buClr>
                <a:schemeClr val="accent1"/>
              </a:buClr>
              <a:buSzPts val="1800"/>
            </a:pPr>
            <a:endParaRPr lang="en-US" sz="2800" b="1" u="sng" dirty="0"/>
          </a:p>
          <a:p>
            <a:pPr marR="0" lvl="0" algn="ctr" rtl="0">
              <a:lnSpc>
                <a:spcPct val="110000"/>
              </a:lnSpc>
              <a:spcBef>
                <a:spcPts val="0"/>
              </a:spcBef>
              <a:spcAft>
                <a:spcPts val="0"/>
              </a:spcAft>
              <a:buClr>
                <a:schemeClr val="accent1"/>
              </a:buClr>
              <a:buSzPts val="1800"/>
            </a:pPr>
            <a:r>
              <a:rPr lang="en-US" sz="2600" b="1" u="sng" dirty="0"/>
              <a:t>Current MHSA – 5 Funding Components</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Community Services &amp; Supports (CSS) – 76%</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Prevention and Early Intervention (PEI) – 19%</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Innovation (INN) – 5%</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Workforce Education &amp; Training (WET) </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Capital Facilities and Technological Needs (CFTN)</a:t>
            </a:r>
          </a:p>
          <a:p>
            <a:pPr marR="0" lvl="0" algn="ctr" rtl="0">
              <a:lnSpc>
                <a:spcPct val="110000"/>
              </a:lnSpc>
              <a:spcBef>
                <a:spcPts val="0"/>
              </a:spcBef>
              <a:spcAft>
                <a:spcPts val="0"/>
              </a:spcAft>
              <a:buClr>
                <a:schemeClr val="accent1"/>
              </a:buClr>
              <a:buSzPts val="1800"/>
            </a:pPr>
            <a:endParaRPr lang="en-US" sz="2400" dirty="0"/>
          </a:p>
          <a:p>
            <a:pPr marR="0" lvl="0" algn="ctr" rtl="0">
              <a:lnSpc>
                <a:spcPct val="110000"/>
              </a:lnSpc>
              <a:spcBef>
                <a:spcPts val="0"/>
              </a:spcBef>
              <a:spcAft>
                <a:spcPts val="0"/>
              </a:spcAft>
              <a:buClr>
                <a:schemeClr val="accent1"/>
              </a:buClr>
              <a:buSzPts val="1800"/>
            </a:pPr>
            <a:r>
              <a:rPr lang="en-US" sz="2400" b="1" u="sng" dirty="0"/>
              <a:t>NEW BHSA – 3 Funding Components</a:t>
            </a:r>
          </a:p>
          <a:p>
            <a:pPr marR="0" lvl="0" algn="ctr" rtl="0">
              <a:lnSpc>
                <a:spcPct val="110000"/>
              </a:lnSpc>
              <a:spcBef>
                <a:spcPts val="0"/>
              </a:spcBef>
              <a:spcAft>
                <a:spcPts val="0"/>
              </a:spcAft>
              <a:buClr>
                <a:schemeClr val="accent1"/>
              </a:buClr>
              <a:buSzPts val="1800"/>
            </a:pPr>
            <a:endParaRPr lang="en-US" sz="2400" b="1" u="sng"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Housing – 30% </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Full Services Partnership Programs – 35% (CSS FSP Programs Only)</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r>
              <a:rPr lang="en-US" sz="2400" dirty="0"/>
              <a:t>Behavioral Health Services and Supports – 35% (CSS; EI; INN; WET, CFTN</a:t>
            </a:r>
            <a:r>
              <a:rPr lang="en-US" sz="2800" dirty="0"/>
              <a:t>)</a:t>
            </a:r>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endParaRPr lang="en-US" sz="2800" dirty="0"/>
          </a:p>
          <a:p>
            <a:pPr marL="457200" marR="0" lvl="0" indent="-457200" rtl="0">
              <a:lnSpc>
                <a:spcPct val="110000"/>
              </a:lnSpc>
              <a:spcBef>
                <a:spcPts val="0"/>
              </a:spcBef>
              <a:spcAft>
                <a:spcPts val="0"/>
              </a:spcAft>
              <a:buClr>
                <a:schemeClr val="accent1"/>
              </a:buClr>
              <a:buSzPts val="1800"/>
              <a:buFont typeface="Arial" panose="020B0604020202020204" pitchFamily="34" charset="0"/>
              <a:buChar char="•"/>
            </a:pPr>
            <a:endParaRPr lang="en-US" sz="2800" dirty="0"/>
          </a:p>
          <a:p>
            <a:pPr marR="0" lvl="0" rtl="0">
              <a:lnSpc>
                <a:spcPct val="110000"/>
              </a:lnSpc>
              <a:spcBef>
                <a:spcPts val="0"/>
              </a:spcBef>
              <a:spcAft>
                <a:spcPts val="0"/>
              </a:spcAft>
              <a:buClr>
                <a:schemeClr val="accent1"/>
              </a:buClr>
              <a:buSzPts val="1800"/>
            </a:pPr>
            <a:endParaRPr sz="2800" dirty="0"/>
          </a:p>
        </p:txBody>
      </p:sp>
      <p:sp>
        <p:nvSpPr>
          <p:cNvPr id="715" name="Google Shape;715;p71"/>
          <p:cNvSpPr txBox="1"/>
          <p:nvPr/>
        </p:nvSpPr>
        <p:spPr>
          <a:xfrm>
            <a:off x="704849" y="1"/>
            <a:ext cx="11153321" cy="109625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INFORMATION ON PROPOSITION 1 - BHSA</a:t>
            </a:r>
            <a:endParaRPr sz="3500" b="1" dirty="0"/>
          </a:p>
        </p:txBody>
      </p:sp>
    </p:spTree>
    <p:extLst>
      <p:ext uri="{BB962C8B-B14F-4D97-AF65-F5344CB8AC3E}">
        <p14:creationId xmlns:p14="http://schemas.microsoft.com/office/powerpoint/2010/main" val="14831717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52</a:t>
            </a:fld>
            <a:endParaRPr/>
          </a:p>
        </p:txBody>
      </p:sp>
      <p:sp>
        <p:nvSpPr>
          <p:cNvPr id="713" name="Google Shape;713;p71"/>
          <p:cNvSpPr txBox="1"/>
          <p:nvPr/>
        </p:nvSpPr>
        <p:spPr>
          <a:xfrm>
            <a:off x="-5562600" y="3429000"/>
            <a:ext cx="12191999" cy="5418666"/>
          </a:xfrm>
          <a:prstGeom prst="rect">
            <a:avLst/>
          </a:prstGeom>
          <a:noFill/>
          <a:ln>
            <a:noFill/>
          </a:ln>
        </p:spPr>
        <p:txBody>
          <a:bodyPr spcFirstLastPara="1" wrap="square" lIns="91425" tIns="45700" rIns="91425" bIns="45700" anchor="t" anchorCtr="0">
            <a:normAutofit/>
          </a:bodyPr>
          <a:lstStyle/>
          <a:p>
            <a:endParaRPr lang="en-US" sz="2800" dirty="0"/>
          </a:p>
          <a:p>
            <a:pPr marL="285750" indent="-285750">
              <a:buFont typeface="Arial" panose="020B0604020202020204" pitchFamily="34" charset="0"/>
              <a:buChar char="•"/>
            </a:pPr>
            <a:endParaRPr lang="en-US" sz="2800" dirty="0"/>
          </a:p>
          <a:p>
            <a:endParaRPr lang="en-US" dirty="0"/>
          </a:p>
          <a:p>
            <a:endParaRPr lang="en-US" dirty="0"/>
          </a:p>
          <a:p>
            <a:pPr lvl="0"/>
            <a:endParaRPr lang="en-US"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COMPONENT CHANGES</a:t>
            </a:r>
            <a:endParaRPr sz="3500" b="1" dirty="0"/>
          </a:p>
        </p:txBody>
      </p:sp>
      <p:graphicFrame>
        <p:nvGraphicFramePr>
          <p:cNvPr id="4" name="Chart 3">
            <a:extLst>
              <a:ext uri="{FF2B5EF4-FFF2-40B4-BE49-F238E27FC236}">
                <a16:creationId xmlns:a16="http://schemas.microsoft.com/office/drawing/2014/main" id="{914CC617-7CDF-45F8-8B24-8A9D491B4236}"/>
              </a:ext>
            </a:extLst>
          </p:cNvPr>
          <p:cNvGraphicFramePr/>
          <p:nvPr>
            <p:extLst>
              <p:ext uri="{D42A27DB-BD31-4B8C-83A1-F6EECF244321}">
                <p14:modId xmlns:p14="http://schemas.microsoft.com/office/powerpoint/2010/main" val="1008181771"/>
              </p:ext>
            </p:extLst>
          </p:nvPr>
        </p:nvGraphicFramePr>
        <p:xfrm>
          <a:off x="333830" y="929693"/>
          <a:ext cx="7088755" cy="554919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D231208B-7280-45AD-B197-3277374A90BD}"/>
              </a:ext>
            </a:extLst>
          </p:cNvPr>
          <p:cNvGraphicFramePr/>
          <p:nvPr>
            <p:extLst/>
          </p:nvPr>
        </p:nvGraphicFramePr>
        <p:xfrm>
          <a:off x="5672137" y="928689"/>
          <a:ext cx="5815013" cy="54186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a:extLst>
              <a:ext uri="{FF2B5EF4-FFF2-40B4-BE49-F238E27FC236}">
                <a16:creationId xmlns:a16="http://schemas.microsoft.com/office/drawing/2014/main" id="{64FFF71D-987F-42BF-A3C5-351B1EA63380}"/>
              </a:ext>
            </a:extLst>
          </p:cNvPr>
          <p:cNvGraphicFramePr/>
          <p:nvPr>
            <p:extLst>
              <p:ext uri="{D42A27DB-BD31-4B8C-83A1-F6EECF244321}">
                <p14:modId xmlns:p14="http://schemas.microsoft.com/office/powerpoint/2010/main" val="1919932742"/>
              </p:ext>
            </p:extLst>
          </p:nvPr>
        </p:nvGraphicFramePr>
        <p:xfrm>
          <a:off x="6096000" y="1115877"/>
          <a:ext cx="5762170" cy="49439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77168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53</a:t>
            </a:fld>
            <a:endParaRPr/>
          </a:p>
        </p:txBody>
      </p:sp>
      <p:sp>
        <p:nvSpPr>
          <p:cNvPr id="713" name="Google Shape;713;p71"/>
          <p:cNvSpPr txBox="1"/>
          <p:nvPr/>
        </p:nvSpPr>
        <p:spPr>
          <a:xfrm>
            <a:off x="0" y="1108953"/>
            <a:ext cx="12191999" cy="5063247"/>
          </a:xfrm>
          <a:prstGeom prst="rect">
            <a:avLst/>
          </a:prstGeom>
          <a:noFill/>
          <a:ln>
            <a:noFill/>
          </a:ln>
        </p:spPr>
        <p:txBody>
          <a:bodyPr spcFirstLastPara="1" wrap="square" lIns="91425" tIns="45700" rIns="91425" bIns="45700" anchor="t" anchorCtr="0">
            <a:normAutofit/>
          </a:bodyPr>
          <a:lstStyle/>
          <a:p>
            <a:pPr marL="285750" indent="-285750">
              <a:lnSpc>
                <a:spcPct val="110000"/>
              </a:lnSpc>
              <a:buClr>
                <a:schemeClr val="accent1"/>
              </a:buClr>
              <a:buSzPts val="1800"/>
              <a:buFont typeface="Arial" panose="020B0604020202020204" pitchFamily="34" charset="0"/>
              <a:buChar char="•"/>
            </a:pPr>
            <a:endParaRPr lang="en-US" sz="2400" dirty="0"/>
          </a:p>
          <a:p>
            <a:pPr marL="285750" indent="-285750">
              <a:lnSpc>
                <a:spcPct val="110000"/>
              </a:lnSpc>
              <a:buClr>
                <a:schemeClr val="accent1"/>
              </a:buClr>
              <a:buSzPts val="1800"/>
              <a:buFont typeface="Arial" panose="020B0604020202020204" pitchFamily="34" charset="0"/>
              <a:buChar char="•"/>
            </a:pPr>
            <a:endParaRPr lang="en-US" sz="24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BHSA FUNDING COMPONENT INFORMATION</a:t>
            </a:r>
            <a:endParaRPr sz="3500" b="1" dirty="0"/>
          </a:p>
        </p:txBody>
      </p:sp>
      <p:graphicFrame>
        <p:nvGraphicFramePr>
          <p:cNvPr id="2" name="Diagram 1">
            <a:extLst>
              <a:ext uri="{FF2B5EF4-FFF2-40B4-BE49-F238E27FC236}">
                <a16:creationId xmlns:a16="http://schemas.microsoft.com/office/drawing/2014/main" id="{92606454-AF18-4FED-BC6C-9E4CB915DA40}"/>
              </a:ext>
            </a:extLst>
          </p:cNvPr>
          <p:cNvGraphicFramePr/>
          <p:nvPr>
            <p:extLst/>
          </p:nvPr>
        </p:nvGraphicFramePr>
        <p:xfrm>
          <a:off x="1065320" y="1075087"/>
          <a:ext cx="9481352" cy="47752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754560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54</a:t>
            </a:fld>
            <a:endParaRPr/>
          </a:p>
        </p:txBody>
      </p:sp>
      <p:sp>
        <p:nvSpPr>
          <p:cNvPr id="713" name="Google Shape;713;p71"/>
          <p:cNvSpPr txBox="1"/>
          <p:nvPr/>
        </p:nvSpPr>
        <p:spPr>
          <a:xfrm>
            <a:off x="0" y="1108953"/>
            <a:ext cx="12191999" cy="5063247"/>
          </a:xfrm>
          <a:prstGeom prst="rect">
            <a:avLst/>
          </a:prstGeom>
          <a:noFill/>
          <a:ln>
            <a:noFill/>
          </a:ln>
        </p:spPr>
        <p:txBody>
          <a:bodyPr spcFirstLastPara="1" wrap="square" lIns="91425" tIns="45700" rIns="91425" bIns="45700" anchor="t" anchorCtr="0">
            <a:normAutofit lnSpcReduction="10000"/>
          </a:bodyPr>
          <a:lstStyle/>
          <a:p>
            <a:pPr marL="285750" indent="-285750">
              <a:lnSpc>
                <a:spcPct val="110000"/>
              </a:lnSpc>
              <a:buClr>
                <a:schemeClr val="accent1"/>
              </a:buClr>
              <a:buSzPts val="1800"/>
              <a:buFont typeface="Arial" panose="020B0604020202020204" pitchFamily="34" charset="0"/>
              <a:buChar char="•"/>
            </a:pPr>
            <a:r>
              <a:rPr lang="en-US" sz="2800" dirty="0"/>
              <a:t>Behavioral Health Services and Supports Component – 51 % of the total amount of funding must be used for Early Intervention, and 51% must be used for individuals who are 25 years or younger.</a:t>
            </a:r>
          </a:p>
          <a:p>
            <a:pPr>
              <a:lnSpc>
                <a:spcPct val="110000"/>
              </a:lnSpc>
              <a:buClr>
                <a:schemeClr val="accent1"/>
              </a:buClr>
              <a:buSzPts val="1800"/>
            </a:pPr>
            <a:endParaRPr lang="en-US" sz="2800" dirty="0"/>
          </a:p>
          <a:p>
            <a:pPr marL="285750" indent="-285750">
              <a:lnSpc>
                <a:spcPct val="110000"/>
              </a:lnSpc>
              <a:buClr>
                <a:schemeClr val="accent1"/>
              </a:buClr>
              <a:buSzPts val="1800"/>
              <a:buFont typeface="Arial" panose="020B0604020202020204" pitchFamily="34" charset="0"/>
              <a:buChar char="•"/>
            </a:pPr>
            <a:r>
              <a:rPr lang="en-US" sz="2800" dirty="0"/>
              <a:t>May move up to 14% of funding from one service category to another with a maximum shift of 7% across any category. Funding changes can only be made during the 3-year plan cycle or through Annual Updates. DHCS has to approve shift of funds.</a:t>
            </a:r>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r>
              <a:rPr lang="en-US" sz="2800" dirty="0"/>
              <a:t>Reduces the Prudent Reserve amount from 33% to 20% for small counties and from 33% to 15% for large counties.</a:t>
            </a:r>
          </a:p>
          <a:p>
            <a:pPr marL="285750" indent="-285750">
              <a:lnSpc>
                <a:spcPct val="110000"/>
              </a:lnSpc>
              <a:buClr>
                <a:schemeClr val="accent1"/>
              </a:buClr>
              <a:buSzPts val="1800"/>
              <a:buFont typeface="Arial" panose="020B0604020202020204" pitchFamily="34" charset="0"/>
              <a:buChar char="•"/>
            </a:pPr>
            <a:endParaRPr lang="en-US" sz="2400" dirty="0"/>
          </a:p>
          <a:p>
            <a:pPr marL="285750" indent="-285750">
              <a:lnSpc>
                <a:spcPct val="110000"/>
              </a:lnSpc>
              <a:buClr>
                <a:schemeClr val="accent1"/>
              </a:buClr>
              <a:buSzPts val="1800"/>
              <a:buFont typeface="Arial" panose="020B0604020202020204" pitchFamily="34" charset="0"/>
              <a:buChar char="•"/>
            </a:pPr>
            <a:endParaRPr lang="en-US" sz="24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indent="-285750">
              <a:lnSpc>
                <a:spcPct val="110000"/>
              </a:lnSpc>
              <a:buClr>
                <a:schemeClr val="accent1"/>
              </a:buClr>
              <a:buSzPts val="1800"/>
              <a:buFont typeface="Arial" panose="020B0604020202020204" pitchFamily="34" charset="0"/>
              <a:buChar char="•"/>
            </a:pPr>
            <a:endParaRPr lang="en-US" sz="2800" dirty="0"/>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 BHSA</a:t>
            </a:r>
            <a:endParaRPr sz="3500" b="1" dirty="0"/>
          </a:p>
        </p:txBody>
      </p:sp>
    </p:spTree>
    <p:extLst>
      <p:ext uri="{BB962C8B-B14F-4D97-AF65-F5344CB8AC3E}">
        <p14:creationId xmlns:p14="http://schemas.microsoft.com/office/powerpoint/2010/main" val="32105161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55</a:t>
            </a:fld>
            <a:endParaRPr/>
          </a:p>
        </p:txBody>
      </p:sp>
      <p:sp>
        <p:nvSpPr>
          <p:cNvPr id="713" name="Google Shape;713;p71"/>
          <p:cNvSpPr txBox="1"/>
          <p:nvPr/>
        </p:nvSpPr>
        <p:spPr>
          <a:xfrm>
            <a:off x="0" y="1108953"/>
            <a:ext cx="12191999" cy="5063247"/>
          </a:xfrm>
          <a:prstGeom prst="rect">
            <a:avLst/>
          </a:prstGeom>
          <a:noFill/>
          <a:ln>
            <a:noFill/>
          </a:ln>
        </p:spPr>
        <p:txBody>
          <a:bodyPr spcFirstLastPara="1" wrap="square" lIns="91425" tIns="45700" rIns="91425" bIns="45700" anchor="t" anchorCtr="0">
            <a:normAutofit lnSpcReduction="10000"/>
          </a:bodyPr>
          <a:lstStyle/>
          <a:p>
            <a:pPr marL="457200" lvl="0" indent="-457200">
              <a:buFont typeface="Arial" panose="020B0604020202020204" pitchFamily="34" charset="0"/>
              <a:buChar char="•"/>
            </a:pPr>
            <a:r>
              <a:rPr lang="en-US" sz="2800" dirty="0"/>
              <a:t>Increases the amount of funds at the State level from 5% to 10%.</a:t>
            </a:r>
          </a:p>
          <a:p>
            <a:pPr lvl="0"/>
            <a:r>
              <a:rPr lang="en-US" sz="2800" dirty="0"/>
              <a:t>     Counties will receive 90% of funds for local programming. The State will    </a:t>
            </a:r>
          </a:p>
          <a:p>
            <a:pPr lvl="0"/>
            <a:r>
              <a:rPr lang="en-US" sz="2800" dirty="0"/>
              <a:t>     receive 10% of funds: 4% for Population-based Prevention </a:t>
            </a:r>
          </a:p>
          <a:p>
            <a:pPr lvl="0"/>
            <a:r>
              <a:rPr lang="en-US" sz="2800" dirty="0"/>
              <a:t>     programming; 3% for Workforce Initiative; 3% for State Administration</a:t>
            </a:r>
            <a:r>
              <a:rPr lang="en-US" dirty="0"/>
              <a:t>.</a:t>
            </a:r>
          </a:p>
          <a:p>
            <a:pPr lvl="0"/>
            <a:endParaRPr lang="en-US" dirty="0"/>
          </a:p>
          <a:p>
            <a:pPr marL="285750" lvl="0" indent="-285750">
              <a:buFont typeface="Arial" panose="020B0604020202020204" pitchFamily="34" charset="0"/>
              <a:buChar char="•"/>
            </a:pPr>
            <a:r>
              <a:rPr lang="en-US" sz="2800" dirty="0"/>
              <a:t>  Focuses on Outcomes, Accountability, and Equity.</a:t>
            </a:r>
          </a:p>
          <a:p>
            <a:pPr marL="285750" lvl="0" indent="-285750">
              <a:buFont typeface="Arial" panose="020B0604020202020204" pitchFamily="34" charset="0"/>
              <a:buChar char="•"/>
            </a:pPr>
            <a:endParaRPr lang="en-US" sz="2800" dirty="0"/>
          </a:p>
          <a:p>
            <a:pPr marL="457200" lvl="0" indent="-457200">
              <a:buFont typeface="Arial" panose="020B0604020202020204" pitchFamily="34" charset="0"/>
              <a:buChar char="•"/>
            </a:pPr>
            <a:r>
              <a:rPr lang="en-US" sz="2800" dirty="0"/>
              <a:t>Requires counties to demonstrate coordinated behavioral health planning using all services and sources of behavioral health funding.</a:t>
            </a:r>
          </a:p>
          <a:p>
            <a:pPr lvl="0"/>
            <a:endParaRPr lang="en-US" sz="2800" dirty="0"/>
          </a:p>
          <a:p>
            <a:pPr lvl="0"/>
            <a:endParaRPr lang="en-US" dirty="0"/>
          </a:p>
          <a:p>
            <a:pPr marL="285750" indent="-285750">
              <a:buFont typeface="Arial" panose="020B0604020202020204" pitchFamily="34" charset="0"/>
              <a:buChar char="•"/>
            </a:pPr>
            <a:r>
              <a:rPr lang="en-US" sz="2800" dirty="0"/>
              <a:t> Requires a new Integrated Plan for Behavioral Health and Outcomes  </a:t>
            </a:r>
          </a:p>
          <a:p>
            <a:r>
              <a:rPr lang="en-US" sz="2800" dirty="0"/>
              <a:t>    which includes all local behavioral health funding and services.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endParaRPr lang="en-US" sz="2800" dirty="0"/>
          </a:p>
          <a:p>
            <a:endParaRPr lang="en-US" dirty="0"/>
          </a:p>
          <a:p>
            <a:endParaRPr lang="en-US" dirty="0"/>
          </a:p>
          <a:p>
            <a:pPr lvl="0"/>
            <a:endParaRPr lang="en-US"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 BHSA</a:t>
            </a:r>
            <a:endParaRPr sz="3500" b="1" dirty="0"/>
          </a:p>
        </p:txBody>
      </p:sp>
    </p:spTree>
    <p:extLst>
      <p:ext uri="{BB962C8B-B14F-4D97-AF65-F5344CB8AC3E}">
        <p14:creationId xmlns:p14="http://schemas.microsoft.com/office/powerpoint/2010/main" val="933699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56</a:t>
            </a:fld>
            <a:endParaRPr/>
          </a:p>
        </p:txBody>
      </p:sp>
      <p:sp>
        <p:nvSpPr>
          <p:cNvPr id="713" name="Google Shape;713;p71"/>
          <p:cNvSpPr txBox="1"/>
          <p:nvPr/>
        </p:nvSpPr>
        <p:spPr>
          <a:xfrm>
            <a:off x="0" y="1108953"/>
            <a:ext cx="12191999" cy="5063247"/>
          </a:xfrm>
          <a:prstGeom prst="rect">
            <a:avLst/>
          </a:prstGeom>
          <a:noFill/>
          <a:ln>
            <a:noFill/>
          </a:ln>
        </p:spPr>
        <p:txBody>
          <a:bodyPr spcFirstLastPara="1" wrap="square" lIns="91425" tIns="45700" rIns="91425" bIns="45700" anchor="t" anchorCtr="0">
            <a:normAutofit/>
          </a:bodyPr>
          <a:lstStyle/>
          <a:p>
            <a:pPr algn="ctr"/>
            <a:r>
              <a:rPr lang="en-US" sz="2800" b="1" dirty="0"/>
              <a:t>AB531 – Housing</a:t>
            </a:r>
            <a:endParaRPr lang="en-US" sz="2800" dirty="0"/>
          </a:p>
          <a:p>
            <a:pPr lvl="0" algn="ctr"/>
            <a:endParaRPr lang="en-US" sz="2800" dirty="0"/>
          </a:p>
          <a:p>
            <a:pPr lvl="0"/>
            <a:r>
              <a:rPr lang="en-US" sz="2800" dirty="0"/>
              <a:t>-Creates a $6.38 billion general obligation bond for the construction of unlocked community-based behavioral health treatment and residential care settings, and permanent supportive housing.  </a:t>
            </a:r>
          </a:p>
          <a:p>
            <a:pPr lvl="0"/>
            <a:endParaRPr lang="en-US" sz="2800" dirty="0"/>
          </a:p>
          <a:p>
            <a:pPr lvl="0"/>
            <a:r>
              <a:rPr lang="en-US" sz="2800" dirty="0"/>
              <a:t>-Bond funding will be used to construct, acquire, and rehabilitate Treatment Beds (4.393 billion) and for  Permanent Supportive Housing Units (1.987 billion) for veterans and individuals who have mental health needs and/or Substance Use Disorders.</a:t>
            </a:r>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 BHSA</a:t>
            </a:r>
            <a:endParaRPr sz="3500" b="1" dirty="0"/>
          </a:p>
        </p:txBody>
      </p:sp>
    </p:spTree>
    <p:extLst>
      <p:ext uri="{BB962C8B-B14F-4D97-AF65-F5344CB8AC3E}">
        <p14:creationId xmlns:p14="http://schemas.microsoft.com/office/powerpoint/2010/main" val="38644922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57</a:t>
            </a:fld>
            <a:endParaRPr/>
          </a:p>
        </p:txBody>
      </p:sp>
      <p:sp>
        <p:nvSpPr>
          <p:cNvPr id="713" name="Google Shape;713;p71"/>
          <p:cNvSpPr txBox="1"/>
          <p:nvPr/>
        </p:nvSpPr>
        <p:spPr>
          <a:xfrm>
            <a:off x="0" y="1108953"/>
            <a:ext cx="12191999" cy="5063247"/>
          </a:xfrm>
          <a:prstGeom prst="rect">
            <a:avLst/>
          </a:prstGeom>
          <a:noFill/>
          <a:ln>
            <a:noFill/>
          </a:ln>
        </p:spPr>
        <p:txBody>
          <a:bodyPr spcFirstLastPara="1" wrap="square" lIns="91425" tIns="45700" rIns="91425" bIns="45700" anchor="t" anchorCtr="0">
            <a:normAutofit/>
          </a:bodyPr>
          <a:lstStyle/>
          <a:p>
            <a:pPr algn="ctr"/>
            <a:r>
              <a:rPr lang="en-US" sz="2800" b="1" dirty="0"/>
              <a:t>AB531 – Housing</a:t>
            </a:r>
            <a:endParaRPr lang="en-US" sz="2800" dirty="0"/>
          </a:p>
          <a:p>
            <a:pPr lvl="0" algn="ctr"/>
            <a:endParaRPr lang="en-US" sz="2800" dirty="0"/>
          </a:p>
          <a:p>
            <a:pPr lvl="0" algn="ctr"/>
            <a:endParaRPr lang="en-US" sz="2800" dirty="0"/>
          </a:p>
        </p:txBody>
      </p:sp>
      <p:sp>
        <p:nvSpPr>
          <p:cNvPr id="715" name="Google Shape;715;p71"/>
          <p:cNvSpPr txBox="1"/>
          <p:nvPr/>
        </p:nvSpPr>
        <p:spPr>
          <a:xfrm>
            <a:off x="704849" y="1"/>
            <a:ext cx="11153321" cy="1328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dirty="0"/>
          </a:p>
          <a:p>
            <a:pPr marL="0" marR="0" lvl="0" indent="0" algn="ctr" rtl="0">
              <a:lnSpc>
                <a:spcPct val="90000"/>
              </a:lnSpc>
              <a:spcBef>
                <a:spcPts val="0"/>
              </a:spcBef>
              <a:spcAft>
                <a:spcPts val="0"/>
              </a:spcAft>
              <a:buClr>
                <a:schemeClr val="accent1"/>
              </a:buClr>
              <a:buSzPts val="3700"/>
              <a:buFont typeface="Arial"/>
              <a:buNone/>
            </a:pPr>
            <a:r>
              <a:rPr lang="en-US" sz="3500" b="1" dirty="0"/>
              <a:t>PROPOSITION 1 - BHSA</a:t>
            </a:r>
            <a:endParaRPr sz="3500" b="1" dirty="0"/>
          </a:p>
        </p:txBody>
      </p:sp>
      <p:graphicFrame>
        <p:nvGraphicFramePr>
          <p:cNvPr id="4" name="Chart 3">
            <a:extLst>
              <a:ext uri="{FF2B5EF4-FFF2-40B4-BE49-F238E27FC236}">
                <a16:creationId xmlns:a16="http://schemas.microsoft.com/office/drawing/2014/main" id="{50ECF7B9-0726-4B37-BE24-9B463F68DBD3}"/>
              </a:ext>
            </a:extLst>
          </p:cNvPr>
          <p:cNvGraphicFramePr/>
          <p:nvPr>
            <p:extLst>
              <p:ext uri="{D42A27DB-BD31-4B8C-83A1-F6EECF244321}">
                <p14:modId xmlns:p14="http://schemas.microsoft.com/office/powerpoint/2010/main" val="3699522765"/>
              </p:ext>
            </p:extLst>
          </p:nvPr>
        </p:nvGraphicFramePr>
        <p:xfrm>
          <a:off x="2032000" y="1528763"/>
          <a:ext cx="8128000" cy="46095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612393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58</a:t>
            </a:fld>
            <a:endParaRPr/>
          </a:p>
        </p:txBody>
      </p:sp>
      <p:sp>
        <p:nvSpPr>
          <p:cNvPr id="713" name="Google Shape;713;p71"/>
          <p:cNvSpPr txBox="1"/>
          <p:nvPr/>
        </p:nvSpPr>
        <p:spPr>
          <a:xfrm>
            <a:off x="533401" y="1814513"/>
            <a:ext cx="10820399" cy="4024310"/>
          </a:xfrm>
          <a:prstGeom prst="rect">
            <a:avLst/>
          </a:prstGeom>
          <a:noFill/>
          <a:ln>
            <a:noFill/>
          </a:ln>
        </p:spPr>
        <p:txBody>
          <a:bodyPr spcFirstLastPara="1" wrap="square" lIns="91425" tIns="45700" rIns="91425" bIns="45700" anchor="t" anchorCtr="0">
            <a:noAutofit/>
          </a:bodyPr>
          <a:lstStyle/>
          <a:p>
            <a:pPr marL="0" indent="-90488" algn="ctr" eaLnBrk="1" hangingPunct="1">
              <a:spcBef>
                <a:spcPct val="0"/>
              </a:spcBef>
              <a:buFontTx/>
              <a:buNone/>
            </a:pPr>
            <a:r>
              <a:rPr lang="en-US" altLang="en-US" sz="2800" b="1" u="sng" dirty="0">
                <a:solidFill>
                  <a:srgbClr val="800000"/>
                </a:solidFill>
                <a:latin typeface="Arial" panose="020B0604020202020204" pitchFamily="34" charset="0"/>
                <a:cs typeface="Times New Roman" panose="02020603050405020304" pitchFamily="18" charset="0"/>
              </a:rPr>
              <a:t>MHSA Coordinator</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Karen Klatt, M.Ed.</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(510) 849-7541</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(510) 981-7644</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hlinkClick r:id="rId3"/>
              </a:rPr>
              <a:t>KKlatt@berkeleyca.gov</a:t>
            </a:r>
            <a:endParaRPr lang="en-US" altLang="en-US" sz="2800" dirty="0">
              <a:latin typeface="Arial" panose="020B0604020202020204" pitchFamily="34" charset="0"/>
              <a:cs typeface="Times New Roman" panose="02020603050405020304" pitchFamily="18" charset="0"/>
            </a:endParaRPr>
          </a:p>
          <a:p>
            <a:pPr marL="0" indent="-90488" algn="ctr" eaLnBrk="1" hangingPunct="1">
              <a:spcBef>
                <a:spcPct val="0"/>
              </a:spcBef>
              <a:buFontTx/>
              <a:buNone/>
            </a:pPr>
            <a:endParaRPr lang="en-US" altLang="en-US" sz="2800" dirty="0">
              <a:latin typeface="Arial" panose="020B0604020202020204" pitchFamily="34" charset="0"/>
              <a:cs typeface="Times New Roman" panose="02020603050405020304" pitchFamily="18" charset="0"/>
            </a:endParaRPr>
          </a:p>
          <a:p>
            <a:pPr marL="0" indent="-90488" algn="ctr" eaLnBrk="1" hangingPunct="1">
              <a:spcBef>
                <a:spcPct val="0"/>
              </a:spcBef>
              <a:buFontTx/>
              <a:buNone/>
            </a:pPr>
            <a:r>
              <a:rPr lang="en-US" altLang="en-US" sz="2800" b="1" u="sng" dirty="0">
                <a:solidFill>
                  <a:srgbClr val="800000"/>
                </a:solidFill>
                <a:latin typeface="Arial" panose="020B0604020202020204" pitchFamily="34" charset="0"/>
                <a:cs typeface="Times New Roman" panose="02020603050405020304" pitchFamily="18" charset="0"/>
              </a:rPr>
              <a:t>City of Berkeley MHSA Website</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www.ci.berkeley.ca.us/mentalhealth</a:t>
            </a:r>
          </a:p>
          <a:p>
            <a:pPr marL="0" indent="-90488" algn="ctr" eaLnBrk="1" hangingPunct="1">
              <a:spcBef>
                <a:spcPct val="0"/>
              </a:spcBef>
              <a:buFontTx/>
              <a:buNone/>
            </a:pPr>
            <a:r>
              <a:rPr lang="en-US" altLang="en-US" sz="2800" dirty="0">
                <a:latin typeface="Arial" panose="020B0604020202020204" pitchFamily="34" charset="0"/>
                <a:cs typeface="Times New Roman" panose="02020603050405020304" pitchFamily="18" charset="0"/>
              </a:rPr>
              <a:t>*(follow link to MHSA webpage)</a:t>
            </a:r>
          </a:p>
        </p:txBody>
      </p:sp>
      <p:sp>
        <p:nvSpPr>
          <p:cNvPr id="715" name="Google Shape;715;p71"/>
          <p:cNvSpPr txBox="1"/>
          <p:nvPr/>
        </p:nvSpPr>
        <p:spPr>
          <a:xfrm>
            <a:off x="771525" y="538162"/>
            <a:ext cx="10648950" cy="1104901"/>
          </a:xfrm>
          <a:prstGeom prst="rect">
            <a:avLst/>
          </a:prstGeom>
          <a:noFill/>
          <a:ln>
            <a:noFill/>
          </a:ln>
        </p:spPr>
        <p:txBody>
          <a:bodyPr spcFirstLastPara="1" wrap="square" lIns="91425" tIns="45700" rIns="91425" bIns="45700" anchor="t" anchorCtr="0">
            <a:noAutofit/>
          </a:bodyPr>
          <a:lstStyle/>
          <a:p>
            <a:pPr lvl="0" algn="ctr">
              <a:lnSpc>
                <a:spcPct val="90000"/>
              </a:lnSpc>
              <a:buClr>
                <a:schemeClr val="accent1"/>
              </a:buClr>
              <a:buSzPts val="3700"/>
            </a:pPr>
            <a:r>
              <a:rPr lang="en-US" altLang="en-US" sz="3500" b="1" dirty="0">
                <a:latin typeface="Arial" panose="020B0604020202020204" pitchFamily="34" charset="0"/>
              </a:rPr>
              <a:t>CONTACT</a:t>
            </a:r>
            <a:r>
              <a:rPr lang="en-US" altLang="en-US" sz="3600" b="1" dirty="0">
                <a:latin typeface="Arial" panose="020B0604020202020204" pitchFamily="34" charset="0"/>
              </a:rPr>
              <a:t> INFORMATION</a:t>
            </a:r>
            <a:br>
              <a:rPr lang="en-US" altLang="en-US" sz="3600" b="1" dirty="0">
                <a:latin typeface="Arial" panose="020B0604020202020204" pitchFamily="34" charset="0"/>
              </a:rPr>
            </a:br>
            <a:r>
              <a:rPr lang="en-US" altLang="en-US" sz="3600" b="1" dirty="0">
                <a:latin typeface="Arial" panose="020B0604020202020204" pitchFamily="34" charset="0"/>
              </a:rPr>
              <a:t>&amp; RESOURCES</a:t>
            </a:r>
            <a:endParaRPr sz="3500" b="1" dirty="0"/>
          </a:p>
        </p:txBody>
      </p:sp>
    </p:spTree>
    <p:extLst>
      <p:ext uri="{BB962C8B-B14F-4D97-AF65-F5344CB8AC3E}">
        <p14:creationId xmlns:p14="http://schemas.microsoft.com/office/powerpoint/2010/main" val="15050428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Shape 761"/>
        <p:cNvGrpSpPr/>
        <p:nvPr/>
      </p:nvGrpSpPr>
      <p:grpSpPr>
        <a:xfrm>
          <a:off x="0" y="0"/>
          <a:ext cx="0" cy="0"/>
          <a:chOff x="0" y="0"/>
          <a:chExt cx="0" cy="0"/>
        </a:xfrm>
      </p:grpSpPr>
      <p:pic>
        <p:nvPicPr>
          <p:cNvPr id="762" name="Google Shape;762;p76"/>
          <p:cNvPicPr preferRelativeResize="0"/>
          <p:nvPr/>
        </p:nvPicPr>
        <p:blipFill rotWithShape="1">
          <a:blip r:embed="rId3">
            <a:alphaModFix/>
          </a:blip>
          <a:srcRect l="15926" r="15925"/>
          <a:stretch/>
        </p:blipFill>
        <p:spPr>
          <a:xfrm>
            <a:off x="5181600" y="1"/>
            <a:ext cx="7010400" cy="6858000"/>
          </a:xfrm>
          <a:prstGeom prst="rect">
            <a:avLst/>
          </a:prstGeom>
          <a:noFill/>
          <a:ln>
            <a:noFill/>
          </a:ln>
        </p:spPr>
      </p:pic>
      <p:sp>
        <p:nvSpPr>
          <p:cNvPr id="763" name="Google Shape;763;p76"/>
          <p:cNvSpPr txBox="1"/>
          <p:nvPr/>
        </p:nvSpPr>
        <p:spPr>
          <a:xfrm>
            <a:off x="2272095" y="4749800"/>
            <a:ext cx="3823905" cy="7620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2800"/>
              <a:buFont typeface="Arial"/>
              <a:buNone/>
            </a:pPr>
            <a:r>
              <a:rPr lang="en-US" sz="2800" b="1" i="0">
                <a:solidFill>
                  <a:schemeClr val="lt1"/>
                </a:solidFill>
                <a:latin typeface="Arial"/>
                <a:ea typeface="Arial"/>
                <a:cs typeface="Arial"/>
                <a:sym typeface="Arial"/>
              </a:rPr>
              <a:t>Thank you!</a:t>
            </a:r>
            <a:endParaRPr/>
          </a:p>
        </p:txBody>
      </p:sp>
      <p:sp>
        <p:nvSpPr>
          <p:cNvPr id="764" name="Google Shape;764;p76"/>
          <p:cNvSpPr txBox="1"/>
          <p:nvPr/>
        </p:nvSpPr>
        <p:spPr>
          <a:xfrm>
            <a:off x="2272095" y="5511799"/>
            <a:ext cx="3747704" cy="660401"/>
          </a:xfrm>
          <a:prstGeom prst="rect">
            <a:avLst/>
          </a:prstGeom>
          <a:noFill/>
          <a:ln>
            <a:noFill/>
          </a:ln>
        </p:spPr>
        <p:txBody>
          <a:bodyPr spcFirstLastPara="1" wrap="square" lIns="91425" tIns="45700" rIns="91425" bIns="45700" anchor="b" anchorCtr="0">
            <a:normAutofit/>
          </a:bodyPr>
          <a:lstStyle/>
          <a:p>
            <a:pPr marL="0" marR="0" lvl="0" indent="0" algn="l" rtl="0">
              <a:lnSpc>
                <a:spcPct val="100000"/>
              </a:lnSpc>
              <a:spcBef>
                <a:spcPts val="0"/>
              </a:spcBef>
              <a:spcAft>
                <a:spcPts val="0"/>
              </a:spcAft>
              <a:buClr>
                <a:schemeClr val="lt1"/>
              </a:buClr>
              <a:buSzPts val="1800"/>
              <a:buFont typeface="Arial"/>
              <a:buNone/>
            </a:pPr>
            <a:r>
              <a:rPr lang="en-US" sz="1800" dirty="0">
                <a:solidFill>
                  <a:schemeClr val="lt1"/>
                </a:solidFill>
              </a:rPr>
              <a:t>Karen Klatt</a:t>
            </a:r>
            <a:br>
              <a:rPr lang="en-US" sz="1800" dirty="0">
                <a:solidFill>
                  <a:schemeClr val="lt1"/>
                </a:solidFill>
                <a:latin typeface="Arial"/>
                <a:ea typeface="Arial"/>
                <a:cs typeface="Arial"/>
                <a:sym typeface="Arial"/>
              </a:rPr>
            </a:br>
            <a:r>
              <a:rPr lang="en-US" sz="1800" dirty="0">
                <a:solidFill>
                  <a:schemeClr val="lt1"/>
                </a:solidFill>
                <a:latin typeface="Arial"/>
                <a:ea typeface="Arial"/>
                <a:cs typeface="Arial"/>
                <a:sym typeface="Arial"/>
              </a:rPr>
              <a:t>KKlatt@cityofberkeley.info</a:t>
            </a:r>
            <a:endParaRPr sz="1800" dirty="0">
              <a:solidFill>
                <a:schemeClr val="lt1"/>
              </a:solidFill>
              <a:latin typeface="Arial"/>
              <a:ea typeface="Arial"/>
              <a:cs typeface="Arial"/>
              <a:sym typeface="Arial"/>
            </a:endParaRPr>
          </a:p>
        </p:txBody>
      </p:sp>
      <p:pic>
        <p:nvPicPr>
          <p:cNvPr id="765" name="Google Shape;765;p76" descr="Icon&#10;&#10;Description automatically generated"/>
          <p:cNvPicPr preferRelativeResize="0"/>
          <p:nvPr/>
        </p:nvPicPr>
        <p:blipFill rotWithShape="1">
          <a:blip r:embed="rId4">
            <a:alphaModFix/>
          </a:blip>
          <a:srcRect/>
          <a:stretch/>
        </p:blipFill>
        <p:spPr>
          <a:xfrm>
            <a:off x="914400" y="4958102"/>
            <a:ext cx="1219200" cy="12140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6</a:t>
            </a:fld>
            <a:endParaRPr/>
          </a:p>
        </p:txBody>
      </p:sp>
      <p:sp>
        <p:nvSpPr>
          <p:cNvPr id="713" name="Google Shape;713;p71"/>
          <p:cNvSpPr txBox="1"/>
          <p:nvPr/>
        </p:nvSpPr>
        <p:spPr>
          <a:xfrm>
            <a:off x="838201" y="1785938"/>
            <a:ext cx="10820399" cy="4538661"/>
          </a:xfrm>
          <a:prstGeom prst="rect">
            <a:avLst/>
          </a:prstGeom>
          <a:noFill/>
          <a:ln>
            <a:noFill/>
          </a:ln>
        </p:spPr>
        <p:txBody>
          <a:bodyPr spcFirstLastPara="1" wrap="square" lIns="91425" tIns="45700" rIns="91425" bIns="45700" anchor="t" anchorCtr="0">
            <a:normAutofit/>
          </a:bodyPr>
          <a:lstStyle/>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Estimate local funds by State Estimates</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Funding distributed monthly based on deposits into MHSA Fund</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Monthly fund distribution fluctuates</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Five year timeframes to expend CSS, PEI and INN</a:t>
            </a:r>
          </a:p>
          <a:p>
            <a:pPr marL="457200" indent="-457200">
              <a:buFont typeface="Arial" panose="020B0604020202020204" pitchFamily="34" charset="0"/>
              <a:buChar char="•"/>
            </a:pPr>
            <a:r>
              <a:rPr lang="en-US" altLang="en-US" sz="3200" dirty="0">
                <a:latin typeface="Arial" panose="020B0604020202020204" pitchFamily="34" charset="0"/>
                <a:cs typeface="Arial" panose="020B0604020202020204" pitchFamily="34" charset="0"/>
              </a:rPr>
              <a:t>Use previous years unspent funds first</a:t>
            </a:r>
          </a:p>
        </p:txBody>
      </p:sp>
      <p:sp>
        <p:nvSpPr>
          <p:cNvPr id="715" name="Google Shape;715;p71"/>
          <p:cNvSpPr txBox="1"/>
          <p:nvPr/>
        </p:nvSpPr>
        <p:spPr>
          <a:xfrm>
            <a:off x="704850" y="428626"/>
            <a:ext cx="10648950" cy="105251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CURRENT MHSA FUNDING </a:t>
            </a:r>
          </a:p>
          <a:p>
            <a:pPr marL="0" marR="0" lvl="0" indent="0" algn="ctr" rtl="0">
              <a:lnSpc>
                <a:spcPct val="90000"/>
              </a:lnSpc>
              <a:spcBef>
                <a:spcPts val="0"/>
              </a:spcBef>
              <a:spcAft>
                <a:spcPts val="0"/>
              </a:spcAft>
              <a:buClr>
                <a:schemeClr val="accent1"/>
              </a:buClr>
              <a:buSzPts val="3700"/>
              <a:buFont typeface="Arial"/>
              <a:buNone/>
            </a:pPr>
            <a:r>
              <a:rPr lang="en-US" sz="3500" b="1" dirty="0"/>
              <a:t>DISTRIBUTION/TIMELINES</a:t>
            </a:r>
            <a:endParaRPr sz="3500" b="1" dirty="0"/>
          </a:p>
        </p:txBody>
      </p:sp>
    </p:spTree>
    <p:extLst>
      <p:ext uri="{BB962C8B-B14F-4D97-AF65-F5344CB8AC3E}">
        <p14:creationId xmlns:p14="http://schemas.microsoft.com/office/powerpoint/2010/main" val="4156109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7</a:t>
            </a:fld>
            <a:endParaRPr/>
          </a:p>
        </p:txBody>
      </p:sp>
      <p:sp>
        <p:nvSpPr>
          <p:cNvPr id="713" name="Google Shape;713;p71"/>
          <p:cNvSpPr txBox="1"/>
          <p:nvPr/>
        </p:nvSpPr>
        <p:spPr>
          <a:xfrm>
            <a:off x="838201" y="1785938"/>
            <a:ext cx="10820399" cy="4386261"/>
          </a:xfrm>
          <a:prstGeom prst="rect">
            <a:avLst/>
          </a:prstGeom>
          <a:noFill/>
          <a:ln>
            <a:noFill/>
          </a:ln>
        </p:spPr>
        <p:txBody>
          <a:bodyPr spcFirstLastPara="1" wrap="square" lIns="91425" tIns="45700" rIns="91425" bIns="45700" anchor="t" anchorCtr="0">
            <a:normAutofit/>
          </a:bodyPr>
          <a:lstStyle/>
          <a:p>
            <a:pPr marL="457200" indent="-457200" eaLnBrk="1" hangingPunct="1">
              <a:buFont typeface="Arial" panose="020B0604020202020204" pitchFamily="34" charset="0"/>
              <a:buChar char="•"/>
            </a:pPr>
            <a:r>
              <a:rPr lang="en-US" sz="3200" dirty="0">
                <a:latin typeface="Arial" panose="020B0604020202020204" pitchFamily="34" charset="0"/>
                <a:cs typeface="Arial" panose="020B0604020202020204" pitchFamily="34" charset="0"/>
              </a:rPr>
              <a:t>Three Year Plans</a:t>
            </a:r>
          </a:p>
          <a:p>
            <a:pPr eaLnBrk="1" hangingPunct="1"/>
            <a:endParaRPr lang="en-US" sz="3200" dirty="0">
              <a:latin typeface="Arial" panose="020B0604020202020204" pitchFamily="34" charset="0"/>
              <a:cs typeface="Arial" panose="020B0604020202020204" pitchFamily="34" charset="0"/>
            </a:endParaRPr>
          </a:p>
          <a:p>
            <a:pPr eaLnBrk="1" hangingPunct="1"/>
            <a:endParaRPr lang="en-US" sz="3200" dirty="0">
              <a:latin typeface="Arial" panose="020B0604020202020204" pitchFamily="34" charset="0"/>
              <a:cs typeface="Arial" panose="020B0604020202020204" pitchFamily="34" charset="0"/>
            </a:endParaRPr>
          </a:p>
          <a:p>
            <a:pPr eaLnBrk="1" hangingPunct="1"/>
            <a:endParaRPr lang="en-US" sz="3200" dirty="0">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US" sz="3200" dirty="0">
                <a:latin typeface="Arial" panose="020B0604020202020204" pitchFamily="34" charset="0"/>
                <a:cs typeface="Arial" panose="020B0604020202020204" pitchFamily="34" charset="0"/>
              </a:rPr>
              <a:t>Annual Updates</a:t>
            </a:r>
            <a:endParaRPr sz="3200" dirty="0"/>
          </a:p>
        </p:txBody>
      </p:sp>
      <p:sp>
        <p:nvSpPr>
          <p:cNvPr id="715" name="Google Shape;715;p71"/>
          <p:cNvSpPr txBox="1"/>
          <p:nvPr/>
        </p:nvSpPr>
        <p:spPr>
          <a:xfrm>
            <a:off x="704850" y="538162"/>
            <a:ext cx="10648950" cy="94297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solidFill>
                  <a:schemeClr val="accent1"/>
                </a:solidFill>
              </a:rPr>
              <a:t>MHSA REQUIREMENTS</a:t>
            </a:r>
            <a:endParaRPr sz="3500" dirty="0"/>
          </a:p>
        </p:txBody>
      </p:sp>
    </p:spTree>
    <p:extLst>
      <p:ext uri="{BB962C8B-B14F-4D97-AF65-F5344CB8AC3E}">
        <p14:creationId xmlns:p14="http://schemas.microsoft.com/office/powerpoint/2010/main" val="26344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8</a:t>
            </a:fld>
            <a:endParaRPr/>
          </a:p>
        </p:txBody>
      </p:sp>
      <p:sp>
        <p:nvSpPr>
          <p:cNvPr id="713" name="Google Shape;713;p71"/>
          <p:cNvSpPr txBox="1"/>
          <p:nvPr/>
        </p:nvSpPr>
        <p:spPr>
          <a:xfrm>
            <a:off x="838201" y="1481138"/>
            <a:ext cx="10820399" cy="4691062"/>
          </a:xfrm>
          <a:prstGeom prst="rect">
            <a:avLst/>
          </a:prstGeom>
          <a:noFill/>
          <a:ln>
            <a:noFill/>
          </a:ln>
        </p:spPr>
        <p:txBody>
          <a:bodyPr spcFirstLastPara="1" wrap="square" lIns="91425" tIns="45700" rIns="91425" bIns="45700" anchor="t" anchorCtr="0">
            <a:normAutofit/>
          </a:bodyPr>
          <a:lstStyle/>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algn="ctr">
              <a:lnSpc>
                <a:spcPct val="110000"/>
              </a:lnSpc>
              <a:buClr>
                <a:schemeClr val="accent1"/>
              </a:buClr>
              <a:buSzPts val="1800"/>
            </a:pPr>
            <a:r>
              <a:rPr lang="en-US" altLang="en-US" sz="3200" dirty="0">
                <a:latin typeface="Arial" charset="0"/>
              </a:rPr>
              <a:t>Conduct a Community Planning Process that includes input from Consumers, Family Members and other MHSA Stakeholders.</a:t>
            </a:r>
          </a:p>
          <a:p>
            <a:pPr marL="285750" marR="0" lvl="0" indent="-285750" algn="l" rtl="0">
              <a:lnSpc>
                <a:spcPct val="110000"/>
              </a:lnSpc>
              <a:spcBef>
                <a:spcPts val="0"/>
              </a:spcBef>
              <a:spcAft>
                <a:spcPts val="0"/>
              </a:spcAft>
              <a:buClr>
                <a:schemeClr val="accent1"/>
              </a:buClr>
              <a:buSzPts val="1800"/>
              <a:buFont typeface="Arial" panose="020B0604020202020204" pitchFamily="34" charset="0"/>
              <a:buChar char="•"/>
            </a:pPr>
            <a:endParaRPr dirty="0"/>
          </a:p>
        </p:txBody>
      </p:sp>
      <p:sp>
        <p:nvSpPr>
          <p:cNvPr id="715" name="Google Shape;715;p71"/>
          <p:cNvSpPr txBox="1"/>
          <p:nvPr/>
        </p:nvSpPr>
        <p:spPr>
          <a:xfrm>
            <a:off x="704850" y="538162"/>
            <a:ext cx="10648950" cy="947738"/>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r>
              <a:rPr lang="en-US" sz="3500" b="1" dirty="0"/>
              <a:t>STEPS TO AN APPROVED PLAN</a:t>
            </a:r>
            <a:endParaRPr sz="3500" b="1" dirty="0"/>
          </a:p>
        </p:txBody>
      </p:sp>
    </p:spTree>
    <p:extLst>
      <p:ext uri="{BB962C8B-B14F-4D97-AF65-F5344CB8AC3E}">
        <p14:creationId xmlns:p14="http://schemas.microsoft.com/office/powerpoint/2010/main" val="2301243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Google Shape;712;p71"/>
          <p:cNvSpPr txBox="1">
            <a:spLocks noGrp="1"/>
          </p:cNvSpPr>
          <p:nvPr>
            <p:ph type="sldNum" idx="12"/>
          </p:nvPr>
        </p:nvSpPr>
        <p:spPr>
          <a:xfrm>
            <a:off x="11049000" y="6477000"/>
            <a:ext cx="609600" cy="381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US"/>
              <a:t>9</a:t>
            </a:fld>
            <a:endParaRPr/>
          </a:p>
        </p:txBody>
      </p:sp>
      <p:sp>
        <p:nvSpPr>
          <p:cNvPr id="713" name="Google Shape;713;p71"/>
          <p:cNvSpPr txBox="1"/>
          <p:nvPr/>
        </p:nvSpPr>
        <p:spPr>
          <a:xfrm>
            <a:off x="619125" y="1516654"/>
            <a:ext cx="10820399" cy="4391025"/>
          </a:xfrm>
          <a:prstGeom prst="rect">
            <a:avLst/>
          </a:prstGeom>
          <a:noFill/>
          <a:ln>
            <a:noFill/>
          </a:ln>
        </p:spPr>
        <p:txBody>
          <a:bodyPr spcFirstLastPara="1" wrap="square" lIns="91425" tIns="45700" rIns="91425" bIns="45700" anchor="t" anchorCtr="0">
            <a:normAutofit/>
          </a:bodyPr>
          <a:lstStyle/>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a:lnSpc>
                <a:spcPct val="110000"/>
              </a:lnSpc>
              <a:buClr>
                <a:schemeClr val="accent1"/>
              </a:buClr>
              <a:buSzPts val="1800"/>
            </a:pPr>
            <a:endParaRPr lang="en-US" altLang="en-US" dirty="0">
              <a:latin typeface="Arial" charset="0"/>
            </a:endParaRPr>
          </a:p>
          <a:p>
            <a:pPr marR="0" lvl="0" algn="ctr" rtl="0">
              <a:lnSpc>
                <a:spcPct val="110000"/>
              </a:lnSpc>
              <a:spcBef>
                <a:spcPts val="0"/>
              </a:spcBef>
              <a:spcAft>
                <a:spcPts val="0"/>
              </a:spcAft>
              <a:buClr>
                <a:schemeClr val="accent1"/>
              </a:buClr>
              <a:buSzPts val="1800"/>
            </a:pPr>
            <a:endParaRPr lang="en-US" dirty="0"/>
          </a:p>
          <a:p>
            <a:pPr marR="0" lvl="0" algn="ctr" rtl="0">
              <a:lnSpc>
                <a:spcPct val="110000"/>
              </a:lnSpc>
              <a:spcBef>
                <a:spcPts val="0"/>
              </a:spcBef>
              <a:spcAft>
                <a:spcPts val="0"/>
              </a:spcAft>
              <a:buClr>
                <a:schemeClr val="accent1"/>
              </a:buClr>
              <a:buSzPts val="1800"/>
            </a:pPr>
            <a:endParaRPr lang="en-US" dirty="0"/>
          </a:p>
          <a:p>
            <a:pPr marR="0" lvl="0" algn="ctr" rtl="0">
              <a:lnSpc>
                <a:spcPct val="110000"/>
              </a:lnSpc>
              <a:spcBef>
                <a:spcPts val="0"/>
              </a:spcBef>
              <a:spcAft>
                <a:spcPts val="0"/>
              </a:spcAft>
              <a:buClr>
                <a:schemeClr val="accent1"/>
              </a:buClr>
              <a:buSzPts val="1800"/>
            </a:pPr>
            <a:endParaRPr lang="en-US" dirty="0"/>
          </a:p>
          <a:p>
            <a:pPr algn="ctr">
              <a:lnSpc>
                <a:spcPct val="110000"/>
              </a:lnSpc>
              <a:buClr>
                <a:schemeClr val="accent1"/>
              </a:buClr>
              <a:buSzPts val="1800"/>
            </a:pPr>
            <a:r>
              <a:rPr lang="en-US" sz="3200" u="sng" dirty="0">
                <a:hlinkClick r:id="rId3"/>
              </a:rPr>
              <a:t>https://www.surveymonkey.com/r/Y6MQVN6</a:t>
            </a:r>
            <a:endParaRPr lang="en-US" sz="3200" dirty="0"/>
          </a:p>
          <a:p>
            <a:pPr marR="0" lvl="0" algn="ctr" rtl="0">
              <a:lnSpc>
                <a:spcPct val="110000"/>
              </a:lnSpc>
              <a:spcBef>
                <a:spcPts val="0"/>
              </a:spcBef>
              <a:spcAft>
                <a:spcPts val="0"/>
              </a:spcAft>
              <a:buClr>
                <a:schemeClr val="accent1"/>
              </a:buClr>
              <a:buSzPts val="1800"/>
            </a:pPr>
            <a:endParaRPr lang="en-US" dirty="0"/>
          </a:p>
        </p:txBody>
      </p:sp>
      <p:sp>
        <p:nvSpPr>
          <p:cNvPr id="715" name="Google Shape;715;p71"/>
          <p:cNvSpPr txBox="1"/>
          <p:nvPr/>
        </p:nvSpPr>
        <p:spPr>
          <a:xfrm>
            <a:off x="704850" y="538160"/>
            <a:ext cx="10648950" cy="1247777"/>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accent1"/>
              </a:buClr>
              <a:buSzPts val="3700"/>
              <a:buFont typeface="Arial"/>
              <a:buNone/>
            </a:pPr>
            <a:endParaRPr lang="en-US" sz="3500" b="1" dirty="0"/>
          </a:p>
          <a:p>
            <a:pPr marL="0" marR="0" lvl="0" indent="0" algn="ctr" rtl="0">
              <a:lnSpc>
                <a:spcPct val="90000"/>
              </a:lnSpc>
              <a:spcBef>
                <a:spcPts val="0"/>
              </a:spcBef>
              <a:spcAft>
                <a:spcPts val="0"/>
              </a:spcAft>
              <a:buClr>
                <a:schemeClr val="accent1"/>
              </a:buClr>
              <a:buSzPts val="3700"/>
              <a:buFont typeface="Arial"/>
              <a:buNone/>
            </a:pPr>
            <a:r>
              <a:rPr lang="en-US" sz="3500" b="1" dirty="0"/>
              <a:t>PARTICIPANT SURVEY</a:t>
            </a:r>
            <a:endParaRPr sz="3500" b="1" dirty="0"/>
          </a:p>
        </p:txBody>
      </p:sp>
    </p:spTree>
    <p:extLst>
      <p:ext uri="{BB962C8B-B14F-4D97-AF65-F5344CB8AC3E}">
        <p14:creationId xmlns:p14="http://schemas.microsoft.com/office/powerpoint/2010/main" val="3068000632"/>
      </p:ext>
    </p:extLst>
  </p:cSld>
  <p:clrMapOvr>
    <a:masterClrMapping/>
  </p:clrMapOvr>
</p:sld>
</file>

<file path=ppt/theme/theme1.xml><?xml version="1.0" encoding="utf-8"?>
<a:theme xmlns:a="http://schemas.openxmlformats.org/drawingml/2006/main" name="Office Theme">
  <a:themeElements>
    <a:clrScheme name="City of Berkeley">
      <a:dk1>
        <a:srgbClr val="818382"/>
      </a:dk1>
      <a:lt1>
        <a:srgbClr val="FFFFFF"/>
      </a:lt1>
      <a:dk2>
        <a:srgbClr val="818382"/>
      </a:dk2>
      <a:lt2>
        <a:srgbClr val="FFFFFF"/>
      </a:lt2>
      <a:accent1>
        <a:srgbClr val="142C3F"/>
      </a:accent1>
      <a:accent2>
        <a:srgbClr val="3B7B9B"/>
      </a:accent2>
      <a:accent3>
        <a:srgbClr val="679F34"/>
      </a:accent3>
      <a:accent4>
        <a:srgbClr val="C07C16"/>
      </a:accent4>
      <a:accent5>
        <a:srgbClr val="EEF3F7"/>
      </a:accent5>
      <a:accent6>
        <a:srgbClr val="3A3C8E"/>
      </a:accent6>
      <a:hlink>
        <a:srgbClr val="377190"/>
      </a:hlink>
      <a:folHlink>
        <a:srgbClr val="4967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ca90444b-2499-4fbc-a4dd-18e5f9b011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8521A789A75584EB9B2B288EBEDA3B8" ma:contentTypeVersion="14" ma:contentTypeDescription="Create a new document." ma:contentTypeScope="" ma:versionID="362c6cc6c4f8d2a772fe8bd25c9c71b5">
  <xsd:schema xmlns:xsd="http://www.w3.org/2001/XMLSchema" xmlns:xs="http://www.w3.org/2001/XMLSchema" xmlns:p="http://schemas.microsoft.com/office/2006/metadata/properties" xmlns:ns1="http://schemas.microsoft.com/sharepoint/v3" xmlns:ns3="ca90444b-2499-4fbc-a4dd-18e5f9b01131" targetNamespace="http://schemas.microsoft.com/office/2006/metadata/properties" ma:root="true" ma:fieldsID="8b6ec9bb40d00b2d098978c2cf55f664" ns1:_="" ns3:_="">
    <xsd:import namespace="http://schemas.microsoft.com/sharepoint/v3"/>
    <xsd:import namespace="ca90444b-2499-4fbc-a4dd-18e5f9b01131"/>
    <xsd:element name="properties">
      <xsd:complexType>
        <xsd:sequence>
          <xsd:element name="documentManagement">
            <xsd:complexType>
              <xsd:all>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LengthInSeconds" minOccurs="0"/>
                <xsd:element ref="ns3:MediaServiceObjectDetectorVersions" minOccurs="0"/>
                <xsd:element ref="ns3:MediaServiceSearchProperties" minOccurs="0"/>
                <xsd:element ref="ns3:MediaServiceSystemTag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90444b-2499-4fbc-a4dd-18e5f9b011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SystemTags" ma:index="20" nillable="true" ma:displayName="MediaServiceSystemTags" ma:hidden="true" ma:internalName="MediaServiceSystemTags" ma:readOnly="true">
      <xsd:simpleType>
        <xsd:restriction base="dms:Note"/>
      </xsd:simpleType>
    </xsd:element>
    <xsd:element name="_activity" ma:index="21"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23B74F-BF8F-447D-BAFD-F19E1F371118}">
  <ds:schemaRefs>
    <ds:schemaRef ds:uri="http://purl.org/dc/elements/1.1/"/>
    <ds:schemaRef ds:uri="http://schemas.microsoft.com/sharepoint/v3"/>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ca90444b-2499-4fbc-a4dd-18e5f9b0113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11AE120-181A-432A-A187-61CA21700D1B}">
  <ds:schemaRefs>
    <ds:schemaRef ds:uri="http://schemas.microsoft.com/sharepoint/v3/contenttype/forms"/>
  </ds:schemaRefs>
</ds:datastoreItem>
</file>

<file path=customXml/itemProps3.xml><?xml version="1.0" encoding="utf-8"?>
<ds:datastoreItem xmlns:ds="http://schemas.openxmlformats.org/officeDocument/2006/customXml" ds:itemID="{D78C896D-CBC1-4406-802F-CEBCD62DA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a90444b-2499-4fbc-a4dd-18e5f9b01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4296</TotalTime>
  <Words>2377</Words>
  <Application>Microsoft Office PowerPoint</Application>
  <PresentationFormat>Widescreen</PresentationFormat>
  <Paragraphs>537</Paragraphs>
  <Slides>59</Slides>
  <Notes>59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Roboto</vt:lpstr>
      <vt:lpstr>Arial</vt:lpstr>
      <vt:lpstr>Symbol</vt:lpstr>
      <vt:lpstr>Calibri</vt:lpstr>
      <vt:lpstr>Times New Roman</vt:lpstr>
      <vt:lpstr>Microsoft Sans Serif</vt:lpstr>
      <vt:lpstr>Wingdings</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Berkeley Department of Health, Housing, and Community Services</dc:title>
  <dc:creator>Katrina Wu</dc:creator>
  <cp:lastModifiedBy>Bates, Andrea</cp:lastModifiedBy>
  <cp:revision>144</cp:revision>
  <dcterms:created xsi:type="dcterms:W3CDTF">2021-07-28T21:45:22Z</dcterms:created>
  <dcterms:modified xsi:type="dcterms:W3CDTF">2025-05-15T17:55:57Z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e0cfaaa8-6fdb-4bcd-a42b-0706319b9a38</vt:lpwstr>
  </property>
  <property fmtid="{D5CDD505-2E9C-101B-9397-08002B2CF9AE}" pid="3" name="TitusCOBClassification">
    <vt:lpwstr>Public</vt:lpwstr>
  </property>
  <property fmtid="{D5CDD505-2E9C-101B-9397-08002B2CF9AE}" pid="4" name="TitusVisualMarking">
    <vt:lpwstr>No</vt:lpwstr>
  </property>
  <property fmtid="{D5CDD505-2E9C-101B-9397-08002B2CF9AE}" pid="5" name="ContentTypeId">
    <vt:lpwstr>0x01010008521A789A75584EB9B2B288EBEDA3B8</vt:lpwstr>
  </property>
</Properties>
</file>